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</p:sldIdLst>
  <p:sldSz cy="5143500" cx="9144000"/>
  <p:notesSz cx="6858000" cy="9144000"/>
  <p:embeddedFontLst>
    <p:embeddedFont>
      <p:font typeface="Raleway"/>
      <p:regular r:id="rId70"/>
      <p:bold r:id="rId71"/>
      <p:italic r:id="rId72"/>
      <p:boldItalic r:id="rId73"/>
    </p:embeddedFont>
    <p:embeddedFont>
      <p:font typeface="Lato"/>
      <p:regular r:id="rId74"/>
      <p:bold r:id="rId75"/>
      <p:italic r:id="rId76"/>
      <p:boldItalic r:id="rId77"/>
    </p:embeddedFont>
    <p:embeddedFont>
      <p:font typeface="Montserrat"/>
      <p:regular r:id="rId78"/>
      <p:bold r:id="rId79"/>
      <p:italic r:id="rId80"/>
      <p:boldItalic r:id="rId81"/>
    </p:embeddedFont>
    <p:embeddedFont>
      <p:font typeface="Merriweather"/>
      <p:regular r:id="rId82"/>
      <p:bold r:id="rId83"/>
      <p:italic r:id="rId84"/>
      <p:boldItalic r:id="rId8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86" roundtripDataSignature="AMtx7mhVIBU4JnhDX8d9b/4jgqwE2lCay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84" Type="http://schemas.openxmlformats.org/officeDocument/2006/relationships/font" Target="fonts/Merriweather-italic.fntdata"/><Relationship Id="rId83" Type="http://schemas.openxmlformats.org/officeDocument/2006/relationships/font" Target="fonts/Merriweather-bold.fntdata"/><Relationship Id="rId42" Type="http://schemas.openxmlformats.org/officeDocument/2006/relationships/slide" Target="slides/slide37.xml"/><Relationship Id="rId86" Type="http://customschemas.google.com/relationships/presentationmetadata" Target="metadata"/><Relationship Id="rId41" Type="http://schemas.openxmlformats.org/officeDocument/2006/relationships/slide" Target="slides/slide36.xml"/><Relationship Id="rId85" Type="http://schemas.openxmlformats.org/officeDocument/2006/relationships/font" Target="fonts/Merriweather-boldItalic.fntdata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80" Type="http://schemas.openxmlformats.org/officeDocument/2006/relationships/font" Target="fonts/Montserrat-italic.fntdata"/><Relationship Id="rId82" Type="http://schemas.openxmlformats.org/officeDocument/2006/relationships/font" Target="fonts/Merriweather-regular.fntdata"/><Relationship Id="rId81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Raleway-boldItalic.fntdata"/><Relationship Id="rId72" Type="http://schemas.openxmlformats.org/officeDocument/2006/relationships/font" Target="fonts/Raleway-italic.fntdata"/><Relationship Id="rId31" Type="http://schemas.openxmlformats.org/officeDocument/2006/relationships/slide" Target="slides/slide26.xml"/><Relationship Id="rId75" Type="http://schemas.openxmlformats.org/officeDocument/2006/relationships/font" Target="fonts/Lato-bold.fntdata"/><Relationship Id="rId30" Type="http://schemas.openxmlformats.org/officeDocument/2006/relationships/slide" Target="slides/slide25.xml"/><Relationship Id="rId74" Type="http://schemas.openxmlformats.org/officeDocument/2006/relationships/font" Target="fonts/Lato-regular.fntdata"/><Relationship Id="rId33" Type="http://schemas.openxmlformats.org/officeDocument/2006/relationships/slide" Target="slides/slide28.xml"/><Relationship Id="rId77" Type="http://schemas.openxmlformats.org/officeDocument/2006/relationships/font" Target="fonts/Lato-boldItalic.fntdata"/><Relationship Id="rId32" Type="http://schemas.openxmlformats.org/officeDocument/2006/relationships/slide" Target="slides/slide27.xml"/><Relationship Id="rId76" Type="http://schemas.openxmlformats.org/officeDocument/2006/relationships/font" Target="fonts/Lato-italic.fntdata"/><Relationship Id="rId35" Type="http://schemas.openxmlformats.org/officeDocument/2006/relationships/slide" Target="slides/slide30.xml"/><Relationship Id="rId79" Type="http://schemas.openxmlformats.org/officeDocument/2006/relationships/font" Target="fonts/Montserrat-bold.fntdata"/><Relationship Id="rId34" Type="http://schemas.openxmlformats.org/officeDocument/2006/relationships/slide" Target="slides/slide29.xml"/><Relationship Id="rId78" Type="http://schemas.openxmlformats.org/officeDocument/2006/relationships/font" Target="fonts/Montserrat-regular.fntdata"/><Relationship Id="rId71" Type="http://schemas.openxmlformats.org/officeDocument/2006/relationships/font" Target="fonts/Raleway-bold.fntdata"/><Relationship Id="rId70" Type="http://schemas.openxmlformats.org/officeDocument/2006/relationships/font" Target="fonts/Raleway-regular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png>
</file>

<file path=ppt/media/image52.png>
</file>

<file path=ppt/media/image53.png>
</file>

<file path=ppt/media/image54.png>
</file>

<file path=ppt/media/image55.jp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jpg>
</file>

<file path=ppt/media/image71.png>
</file>

<file path=ppt/media/image72.jpg>
</file>

<file path=ppt/media/image73.png>
</file>

<file path=ppt/media/image75.png>
</file>

<file path=ppt/media/image76.jpg>
</file>

<file path=ppt/media/image77.gif>
</file>

<file path=ppt/media/image78.jpg>
</file>

<file path=ppt/media/image79.png>
</file>

<file path=ppt/media/image8.png>
</file>

<file path=ppt/media/image80.png>
</file>

<file path=ppt/media/image81.gif>
</file>

<file path=ppt/media/image82.png>
</file>

<file path=ppt/media/image83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f8409bb95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gf8409bb9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05f3e89171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105f3e89171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05f3e89171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g105f3e89171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05f3e89171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g105f3e89171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05f3e89171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g105f3e89171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05f3e89171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g105f3e89171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3f0dbd458f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g13f0dbd458f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05f3e89171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g105f3e89171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5f3e89171_0_4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g105f3e89171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3f0dbd458f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3f0dbd458f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3f0dbd458f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3f0dbd458f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3f0dbd458f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3f0dbd458f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3f0dbd458f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3f0dbd458f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05f3e89171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g105f3e89171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05f3e89171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g105f3e89171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58c43db67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58c43db67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05f3e89171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g105f3e89171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05f3e89171_0_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" name="Google Shape;267;g105f3e89171_0_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58c43db67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58c43db67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3f0dbd458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3f0dbd458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3f0bf7261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3f0bf7261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05f3e8917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105f3e8917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3f0bf7261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3f0bf7261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3f0bf72611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3f0bf7261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3f0bf72611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3f0bf72611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3f0bf7261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3f0bf7261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3f0bf7261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3f0bf7261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3f0bf7261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3f0bf7261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3f0bf72611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3f0bf72611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3f0bf72611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3f0bf72611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3f0bf72611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13f0bf72611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3f0bf72611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3f0bf72611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05f3e89171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105f3e8917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3f0bf72611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3f0bf72611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3f0bf72611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3f0bf72611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3f0bf72611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3f0bf72611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3f0bf72611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3f0bf72611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3f0bf72611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13f0bf72611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3f0bf72611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3f0bf72611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05f3e89171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7" name="Google Shape;417;g105f3e89171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3f0bf72611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13f0bf72611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05f3e89171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4" name="Google Shape;434;g105f3e89171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3f0bf72611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3f0bf72611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05f3e89171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g105f3e89171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3f0dbd458f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3f0dbd458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13f0dbd458f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13f0dbd458f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3f0dbd458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3f0dbd458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13f0dbd458f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13f0dbd458f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13f0dbd458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13f0dbd458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13f0dbd458f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13f0dbd458f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13f0bf72611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13f0bf72611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3f0dbd458f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13f0dbd458f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05f3e89171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7" name="Google Shape;517;g105f3e89171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105f3e89171_0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1" name="Google Shape;531;g105f3e89171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05f3e8917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g105f3e8917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105f3e89171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9" name="Google Shape;539;g105f3e89171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05f3e89171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8" name="Google Shape;548;g105f3e89171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105f3e89171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4" name="Google Shape;554;g105f3e89171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105f3e89171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0" name="Google Shape;560;g105f3e89171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1046f9856a5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7" name="Google Shape;567;g1046f9856a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05f3e89171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g105f3e8917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05f3e8917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g105f3e8917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05f3e89171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g105f3e89171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2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29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9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3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3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3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38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38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3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3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3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3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" name="Google Shape;23;p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" name="Google Shape;24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3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3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3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3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3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" name="Google Shape;33;p3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3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3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3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32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32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3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" name="Google Shape;42;p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3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3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45;p33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3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" name="Google Shape;49;p3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34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34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3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3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3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35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3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6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" name="Google Shape;63;p3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3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3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3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3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36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3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7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3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juanignaciocavalieri@gmail.com" TargetMode="External"/><Relationship Id="rId4" Type="http://schemas.openxmlformats.org/officeDocument/2006/relationships/hyperlink" Target="mailto:juanignaciocornet@gmail.com" TargetMode="External"/><Relationship Id="rId5" Type="http://schemas.openxmlformats.org/officeDocument/2006/relationships/hyperlink" Target="mailto:khodadad.pakdaman@gmail.com" TargetMode="External"/><Relationship Id="rId6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16.png"/><Relationship Id="rId5" Type="http://schemas.openxmlformats.org/officeDocument/2006/relationships/image" Target="../media/image6.png"/><Relationship Id="rId6" Type="http://schemas.openxmlformats.org/officeDocument/2006/relationships/image" Target="../media/image4.png"/><Relationship Id="rId7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Relationship Id="rId4" Type="http://schemas.openxmlformats.org/officeDocument/2006/relationships/hyperlink" Target="https://arxiv.org/abs/1511.06434" TargetMode="External"/><Relationship Id="rId5" Type="http://schemas.openxmlformats.org/officeDocument/2006/relationships/image" Target="../media/image2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3.png"/><Relationship Id="rId4" Type="http://schemas.openxmlformats.org/officeDocument/2006/relationships/image" Target="../media/image26.png"/><Relationship Id="rId5" Type="http://schemas.openxmlformats.org/officeDocument/2006/relationships/hyperlink" Target="https://arxiv.org/abs/1511.06434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2.png"/><Relationship Id="rId4" Type="http://schemas.openxmlformats.org/officeDocument/2006/relationships/hyperlink" Target="https://arxiv.org/abs/1511.06434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1.png"/><Relationship Id="rId4" Type="http://schemas.openxmlformats.org/officeDocument/2006/relationships/image" Target="../media/image2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8.png"/><Relationship Id="rId4" Type="http://schemas.openxmlformats.org/officeDocument/2006/relationships/image" Target="../media/image36.png"/><Relationship Id="rId5" Type="http://schemas.openxmlformats.org/officeDocument/2006/relationships/image" Target="../media/image3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hyperlink" Target="https://arxiv.org/abs/1508.06576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8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2.png"/><Relationship Id="rId4" Type="http://schemas.openxmlformats.org/officeDocument/2006/relationships/image" Target="../media/image4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2.png"/><Relationship Id="rId4" Type="http://schemas.openxmlformats.org/officeDocument/2006/relationships/image" Target="../media/image41.png"/><Relationship Id="rId5" Type="http://schemas.openxmlformats.org/officeDocument/2006/relationships/image" Target="../media/image4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8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69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54.png"/><Relationship Id="rId4" Type="http://schemas.openxmlformats.org/officeDocument/2006/relationships/image" Target="../media/image50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51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52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56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55.jp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63.png"/><Relationship Id="rId4" Type="http://schemas.openxmlformats.org/officeDocument/2006/relationships/image" Target="../media/image58.png"/><Relationship Id="rId5" Type="http://schemas.openxmlformats.org/officeDocument/2006/relationships/image" Target="../media/image59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hyperlink" Target="https://github.com/LynnHo" TargetMode="External"/><Relationship Id="rId4" Type="http://schemas.openxmlformats.org/officeDocument/2006/relationships/hyperlink" Target="http://gaugan.org/gaugan2/" TargetMode="Externa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6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hyperlink" Target="https://arxiv.org/abs/1606.03498" TargetMode="External"/><Relationship Id="rId4" Type="http://schemas.openxmlformats.org/officeDocument/2006/relationships/image" Target="../media/image53.png"/><Relationship Id="rId5" Type="http://schemas.openxmlformats.org/officeDocument/2006/relationships/image" Target="../media/image62.png"/><Relationship Id="rId6" Type="http://schemas.openxmlformats.org/officeDocument/2006/relationships/image" Target="../media/image57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67.png"/><Relationship Id="rId4" Type="http://schemas.openxmlformats.org/officeDocument/2006/relationships/image" Target="../media/image60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64.png"/><Relationship Id="rId4" Type="http://schemas.openxmlformats.org/officeDocument/2006/relationships/hyperlink" Target="https://medium.com/octavian-ai/a-simple-explanation-of-the-inception-score-372dff6a8c7a" TargetMode="Externa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Relationship Id="rId3" Type="http://schemas.openxmlformats.org/officeDocument/2006/relationships/hyperlink" Target="https://arxiv.org/abs/1706.08500" TargetMode="External"/><Relationship Id="rId4" Type="http://schemas.openxmlformats.org/officeDocument/2006/relationships/image" Target="../media/image71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73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21.png"/><Relationship Id="rId4" Type="http://schemas.openxmlformats.org/officeDocument/2006/relationships/image" Target="../media/image68.png"/><Relationship Id="rId5" Type="http://schemas.openxmlformats.org/officeDocument/2006/relationships/image" Target="../media/image66.png"/><Relationship Id="rId6" Type="http://schemas.openxmlformats.org/officeDocument/2006/relationships/image" Target="../media/image75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79.png"/><Relationship Id="rId4" Type="http://schemas.openxmlformats.org/officeDocument/2006/relationships/image" Target="../media/image80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70.jpg"/><Relationship Id="rId4" Type="http://schemas.openxmlformats.org/officeDocument/2006/relationships/image" Target="../media/image72.jpg"/><Relationship Id="rId5" Type="http://schemas.openxmlformats.org/officeDocument/2006/relationships/image" Target="../media/image78.jpg"/><Relationship Id="rId6" Type="http://schemas.openxmlformats.org/officeDocument/2006/relationships/image" Target="../media/image76.jpg"/><Relationship Id="rId7" Type="http://schemas.openxmlformats.org/officeDocument/2006/relationships/hyperlink" Target="https://arxiv.org/abs/1703.10593" TargetMode="Externa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83.gif"/><Relationship Id="rId4" Type="http://schemas.openxmlformats.org/officeDocument/2006/relationships/hyperlink" Target="https://arxiv.org/abs/1703.10593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Relationship Id="rId5" Type="http://schemas.openxmlformats.org/officeDocument/2006/relationships/image" Target="../media/image19.png"/><Relationship Id="rId6" Type="http://schemas.openxmlformats.org/officeDocument/2006/relationships/hyperlink" Target="https://arxiv.org/pdf/1311.2901.pdf" TargetMode="Externa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81.gif"/><Relationship Id="rId4" Type="http://schemas.openxmlformats.org/officeDocument/2006/relationships/image" Target="../media/image77.gif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Relationship Id="rId3" Type="http://schemas.openxmlformats.org/officeDocument/2006/relationships/hyperlink" Target="https://arxiv.org/abs/1707.02921" TargetMode="External"/><Relationship Id="rId4" Type="http://schemas.openxmlformats.org/officeDocument/2006/relationships/hyperlink" Target="https://arxiv.org/abs/1808.08718" TargetMode="External"/><Relationship Id="rId5" Type="http://schemas.openxmlformats.org/officeDocument/2006/relationships/hyperlink" Target="https://arxiv.org/abs/1609.04802" TargetMode="External"/><Relationship Id="rId6" Type="http://schemas.openxmlformats.org/officeDocument/2006/relationships/hyperlink" Target="https://github.com/krasserm/super-resolution" TargetMode="Externa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Relationship Id="rId3" Type="http://schemas.openxmlformats.org/officeDocument/2006/relationships/hyperlink" Target="https://youtu.be/ys5nMO4Q0iY" TargetMode="External"/><Relationship Id="rId4" Type="http://schemas.openxmlformats.org/officeDocument/2006/relationships/hyperlink" Target="https://youtu.be/MVBe6_o4cMI" TargetMode="External"/><Relationship Id="rId5" Type="http://schemas.openxmlformats.org/officeDocument/2006/relationships/hyperlink" Target="https://blogs.nvidia.com/blog/2020/10/05/gan-video-conferencing-maxine/" TargetMode="Externa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Relationship Id="rId3" Type="http://schemas.openxmlformats.org/officeDocument/2006/relationships/hyperlink" Target="https://www.nvidia.com/en-us/geforce/news/nvidia-dlss-2-0-a-big-leap-in-ai-rendering/" TargetMode="External"/><Relationship Id="rId4" Type="http://schemas.openxmlformats.org/officeDocument/2006/relationships/hyperlink" Target="https://www.youtube.com/watch?v=ccPUj5cCs4c&amp;feature=youtu.be" TargetMode="External"/><Relationship Id="rId5" Type="http://schemas.openxmlformats.org/officeDocument/2006/relationships/hyperlink" Target="https://youtu.be/KwDs6LrocR4" TargetMode="External"/><Relationship Id="rId6" Type="http://schemas.openxmlformats.org/officeDocument/2006/relationships/image" Target="../media/image82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4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Relationship Id="rId5" Type="http://schemas.openxmlformats.org/officeDocument/2006/relationships/hyperlink" Target="https://arxiv.org/pdf/1311.2901.pdf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f8409bb954_0_0"/>
          <p:cNvSpPr txBox="1"/>
          <p:nvPr/>
        </p:nvSpPr>
        <p:spPr>
          <a:xfrm>
            <a:off x="396150" y="1332700"/>
            <a:ext cx="8530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s" sz="22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Visión por Computadora II - CEAI - FIUBA</a:t>
            </a:r>
            <a:endParaRPr b="1" i="0" sz="22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7" name="Google Shape;87;gf8409bb954_0_0"/>
          <p:cNvSpPr txBox="1"/>
          <p:nvPr/>
        </p:nvSpPr>
        <p:spPr>
          <a:xfrm>
            <a:off x="396150" y="3722100"/>
            <a:ext cx="81081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s" sz="1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Profesores:</a:t>
            </a:r>
            <a:endParaRPr b="0" i="0" sz="17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Montserrat"/>
              <a:buChar char="●"/>
            </a:pPr>
            <a:r>
              <a:rPr b="0" i="0" lang="es" sz="1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Cavalieri Juan Ignacio - </a:t>
            </a:r>
            <a:r>
              <a:rPr b="0" i="0" lang="es" sz="1700" u="sng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juanignaciocavalieri@gmail.com</a:t>
            </a:r>
            <a:endParaRPr b="0" i="0" sz="1700" u="none" cap="none" strike="noStrik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Montserrat"/>
              <a:buChar char="●"/>
            </a:pPr>
            <a:r>
              <a:rPr b="0" i="0" lang="es" sz="1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Cornet Juan Ignacio - </a:t>
            </a:r>
            <a:r>
              <a:rPr b="0" i="0" lang="es" sz="1700" u="sng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juanignaciocornet@gmail.com</a:t>
            </a:r>
            <a:endParaRPr b="0" i="0" sz="1700" u="none" cap="none" strike="noStrik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Montserrat"/>
              <a:buChar char="●"/>
            </a:pPr>
            <a:r>
              <a:rPr b="0" i="0" lang="es" sz="1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Khodadad Pakdaman - </a:t>
            </a:r>
            <a:r>
              <a:rPr b="0" i="0" lang="es" sz="1700" u="sng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khodadad.pakdaman@gmail.com</a:t>
            </a:r>
            <a:endParaRPr b="0" i="0" sz="17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8" name="Google Shape;88;gf8409bb954_0_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128025" y="2193875"/>
            <a:ext cx="3067050" cy="148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05f3e89171_0_44"/>
          <p:cNvSpPr txBox="1"/>
          <p:nvPr>
            <p:ph type="title"/>
          </p:nvPr>
        </p:nvSpPr>
        <p:spPr>
          <a:xfrm>
            <a:off x="729450" y="5482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/>
              <a:t>Función de costo de contenido</a:t>
            </a:r>
            <a:endParaRPr/>
          </a:p>
        </p:txBody>
      </p:sp>
      <p:sp>
        <p:nvSpPr>
          <p:cNvPr id="156" name="Google Shape;156;g105f3e89171_0_44"/>
          <p:cNvSpPr txBox="1"/>
          <p:nvPr>
            <p:ph idx="1" type="body"/>
          </p:nvPr>
        </p:nvSpPr>
        <p:spPr>
          <a:xfrm>
            <a:off x="729450" y="1526175"/>
            <a:ext cx="7688700" cy="21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C</a:t>
            </a:r>
            <a:r>
              <a:rPr lang="es" sz="1400"/>
              <a:t>onsideremos una capa intermedia </a:t>
            </a:r>
            <a:r>
              <a:rPr i="1" lang="es" sz="1400"/>
              <a:t>l</a:t>
            </a:r>
            <a:r>
              <a:rPr lang="es" sz="1400"/>
              <a:t> de una red de reconocimiento de imágenes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Usamos una red pre-entrenada VGG, o Resnets, etc.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Supongamos que a</a:t>
            </a:r>
            <a:r>
              <a:rPr baseline="30000" lang="es" sz="1400"/>
              <a:t>[l]</a:t>
            </a:r>
            <a:r>
              <a:rPr lang="es" sz="1400"/>
              <a:t>(C) y a</a:t>
            </a:r>
            <a:r>
              <a:rPr baseline="30000" lang="es" sz="1400"/>
              <a:t>[l]</a:t>
            </a:r>
            <a:r>
              <a:rPr lang="es" sz="1400"/>
              <a:t>(G) son las activaciones correspondientes a C y G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Si estas dos activaciones son similares entonces las imágenes tienen contenido similar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s" sz="1400"/>
              <a:t>J</a:t>
            </a:r>
            <a:r>
              <a:rPr b="1" baseline="-25000" lang="es" sz="1400"/>
              <a:t>content</a:t>
            </a:r>
            <a:r>
              <a:rPr b="1" lang="es" sz="1400"/>
              <a:t>(G) = ‖f(a</a:t>
            </a:r>
            <a:r>
              <a:rPr b="1" baseline="30000" lang="es" sz="1400"/>
              <a:t>[l]</a:t>
            </a:r>
            <a:r>
              <a:rPr b="1" lang="es" sz="1400"/>
              <a:t>(C))-f(a</a:t>
            </a:r>
            <a:r>
              <a:rPr b="1" baseline="30000" lang="es" sz="1400"/>
              <a:t>[l]</a:t>
            </a:r>
            <a:r>
              <a:rPr b="1" lang="es" sz="1400"/>
              <a:t>(G) )‖</a:t>
            </a:r>
            <a:r>
              <a:rPr b="1" baseline="30000" lang="es" sz="1400"/>
              <a:t>2</a:t>
            </a:r>
            <a:endParaRPr b="1" baseline="30000"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05f3e89171_0_49"/>
          <p:cNvSpPr txBox="1"/>
          <p:nvPr>
            <p:ph type="title"/>
          </p:nvPr>
        </p:nvSpPr>
        <p:spPr>
          <a:xfrm>
            <a:off x="727650" y="5775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/>
              <a:t>Función de costo de estilo</a:t>
            </a:r>
            <a:endParaRPr/>
          </a:p>
        </p:txBody>
      </p:sp>
      <p:pic>
        <p:nvPicPr>
          <p:cNvPr id="162" name="Google Shape;162;g105f3e89171_0_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66000"/>
            <a:ext cx="8839200" cy="1498734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g105f3e89171_0_49"/>
          <p:cNvSpPr txBox="1"/>
          <p:nvPr/>
        </p:nvSpPr>
        <p:spPr>
          <a:xfrm>
            <a:off x="410900" y="3074350"/>
            <a:ext cx="8122500" cy="17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</a:pPr>
            <a:r>
              <a:rPr b="0" i="0" lang="es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Imaginemos que queremos usar la activación de la capa </a:t>
            </a:r>
            <a:r>
              <a:rPr b="0" i="1" lang="es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 </a:t>
            </a:r>
            <a:r>
              <a:rPr b="0" i="0" lang="es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para el </a:t>
            </a:r>
            <a:r>
              <a:rPr b="1" i="0" lang="es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estilo</a:t>
            </a:r>
            <a:r>
              <a:rPr b="0" i="0" lang="es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 Definimos el estilo como la correlación de activaciones a lo largo de los canales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</a:pPr>
            <a:r>
              <a:rPr b="0" i="0" lang="es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Pregunta: ¿cuán correlacionadas están las activaciones a lo largo de canales?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</a:pPr>
            <a:r>
              <a:rPr b="0" i="0" lang="es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Usando eso calculamos la ‘distancia de estilo’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05f3e89171_0_55"/>
          <p:cNvSpPr txBox="1"/>
          <p:nvPr>
            <p:ph idx="1" type="body"/>
          </p:nvPr>
        </p:nvSpPr>
        <p:spPr>
          <a:xfrm>
            <a:off x="612050" y="3369175"/>
            <a:ext cx="74958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s" sz="1400">
                <a:latin typeface="Montserrat"/>
                <a:ea typeface="Montserrat"/>
                <a:cs typeface="Montserrat"/>
                <a:sym typeface="Montserrat"/>
              </a:rPr>
              <a:t>Queremos que las correlaciones entre canales sean parecidas en ambas imágenes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s" sz="1400">
                <a:latin typeface="Montserrat"/>
                <a:ea typeface="Montserrat"/>
                <a:cs typeface="Montserrat"/>
                <a:sym typeface="Montserrat"/>
              </a:rPr>
              <a:t>¿Cómo logramos esto?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169" name="Google Shape;169;g105f3e89171_0_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0825" y="914400"/>
            <a:ext cx="8198382" cy="226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g105f3e89171_0_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5500" y="4155900"/>
            <a:ext cx="6245800" cy="83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g105f3e89171_0_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075" y="2867225"/>
            <a:ext cx="6667500" cy="92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g105f3e89171_0_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10200" y="992000"/>
            <a:ext cx="2822625" cy="109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g105f3e89171_0_6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06475" y="1192875"/>
            <a:ext cx="2699426" cy="76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g105f3e89171_0_6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042175" y="3111823"/>
            <a:ext cx="1762675" cy="43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g105f3e89171_0_61"/>
          <p:cNvSpPr txBox="1"/>
          <p:nvPr/>
        </p:nvSpPr>
        <p:spPr>
          <a:xfrm>
            <a:off x="183425" y="528250"/>
            <a:ext cx="42264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Gram matrix: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" name="Google Shape;180;g105f3e89171_0_61"/>
          <p:cNvSpPr txBox="1"/>
          <p:nvPr/>
        </p:nvSpPr>
        <p:spPr>
          <a:xfrm>
            <a:off x="130375" y="2325150"/>
            <a:ext cx="63771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Usamos la norma de Frobenius entre matrices como distancia: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1" name="Google Shape;181;g105f3e89171_0_6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784900" y="4023675"/>
            <a:ext cx="4099399" cy="89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g105f3e89171_0_61"/>
          <p:cNvSpPr txBox="1"/>
          <p:nvPr/>
        </p:nvSpPr>
        <p:spPr>
          <a:xfrm>
            <a:off x="476875" y="4192800"/>
            <a:ext cx="30225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Hacemos esto con varias capas: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05f3e89171_0_72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/>
              <a:t>Ejemplo de programación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3f0dbd458f_0_116"/>
          <p:cNvSpPr txBox="1"/>
          <p:nvPr>
            <p:ph type="title"/>
          </p:nvPr>
        </p:nvSpPr>
        <p:spPr>
          <a:xfrm>
            <a:off x="691650" y="5819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/>
              <a:t>Generación de imágenes</a:t>
            </a:r>
            <a:endParaRPr/>
          </a:p>
        </p:txBody>
      </p:sp>
      <p:sp>
        <p:nvSpPr>
          <p:cNvPr id="193" name="Google Shape;193;g13f0dbd458f_0_116"/>
          <p:cNvSpPr txBox="1"/>
          <p:nvPr>
            <p:ph idx="1" type="body"/>
          </p:nvPr>
        </p:nvSpPr>
        <p:spPr>
          <a:xfrm>
            <a:off x="729450" y="1545475"/>
            <a:ext cx="7613100" cy="9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Generación de imágenes parecidas a las de un dataset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05f3e89171_0_398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/>
              <a:t>Autoencoders</a:t>
            </a:r>
            <a:endParaRPr/>
          </a:p>
        </p:txBody>
      </p:sp>
      <p:sp>
        <p:nvSpPr>
          <p:cNvPr id="199" name="Google Shape;199;g105f3e89171_0_398"/>
          <p:cNvSpPr txBox="1"/>
          <p:nvPr>
            <p:ph idx="1" type="body"/>
          </p:nvPr>
        </p:nvSpPr>
        <p:spPr>
          <a:xfrm>
            <a:off x="729450" y="1451675"/>
            <a:ext cx="7688700" cy="28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s" sz="1400">
                <a:latin typeface="Montserrat"/>
                <a:ea typeface="Montserrat"/>
                <a:cs typeface="Montserrat"/>
                <a:sym typeface="Montserrat"/>
              </a:rPr>
              <a:t>Son algoritmos de compresión de datos  donde el mecanismo de compresion y descompresion es: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s" sz="1400">
                <a:latin typeface="Montserrat"/>
                <a:ea typeface="Montserrat"/>
                <a:cs typeface="Montserrat"/>
                <a:sym typeface="Montserrat"/>
              </a:rPr>
              <a:t>Específico de los datos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s" sz="1400">
                <a:latin typeface="Montserrat"/>
                <a:ea typeface="Montserrat"/>
                <a:cs typeface="Montserrat"/>
                <a:sym typeface="Montserrat"/>
              </a:rPr>
              <a:t>Aprendido automáticamente a partir de ejemplos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s" sz="1400">
                <a:latin typeface="Montserrat"/>
                <a:ea typeface="Montserrat"/>
                <a:cs typeface="Montserrat"/>
                <a:sym typeface="Montserrat"/>
              </a:rPr>
              <a:t>Inherentemente tiene asociado una pérdida de información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0" name="Google Shape;200;g105f3e89171_0_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2875" y="2517475"/>
            <a:ext cx="4811069" cy="262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5f3e89171_0_404"/>
          <p:cNvSpPr txBox="1"/>
          <p:nvPr>
            <p:ph type="title"/>
          </p:nvPr>
        </p:nvSpPr>
        <p:spPr>
          <a:xfrm>
            <a:off x="729450" y="6152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/>
              <a:t>Usos de los autoencoders</a:t>
            </a:r>
            <a:endParaRPr/>
          </a:p>
        </p:txBody>
      </p:sp>
      <p:sp>
        <p:nvSpPr>
          <p:cNvPr id="206" name="Google Shape;206;g105f3e89171_0_404"/>
          <p:cNvSpPr txBox="1"/>
          <p:nvPr>
            <p:ph idx="1" type="body"/>
          </p:nvPr>
        </p:nvSpPr>
        <p:spPr>
          <a:xfrm>
            <a:off x="729450" y="1545475"/>
            <a:ext cx="7688700" cy="33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s"/>
              <a:t>A pesar de que los autoencoders no presentan mejoras en cuanto a compresión si los comparamos con algoritmos específicos de compresión de imágenes, los mismo son ampliamente usados, principalmente en: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Eliminación de ruido en imágenes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Reducción de dimensionalidad para visualización de datos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s"/>
              <a:t>Representa un ejemplo de aprendizaje autosupervisado.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s"/>
              <a:t>Puede agregarse regularización para forzar el aprendizaje de representaciones esparsas.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Regularización</a:t>
            </a:r>
            <a:r>
              <a:rPr lang="es"/>
              <a:t> L1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Divergencia KL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s"/>
              <a:t>Puede utilizarse con otras arquitecturas, e.g. con LSTM para trabajar con secuencias.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3f0dbd458f_0_81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Limitaciones de los autoencoders</a:t>
            </a:r>
            <a:endParaRPr/>
          </a:p>
        </p:txBody>
      </p:sp>
      <p:pic>
        <p:nvPicPr>
          <p:cNvPr id="212" name="Google Shape;212;g13f0dbd458f_0_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1400175"/>
            <a:ext cx="6858000" cy="356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f0dbd458f_0_87"/>
          <p:cNvSpPr txBox="1"/>
          <p:nvPr>
            <p:ph idx="1" type="body"/>
          </p:nvPr>
        </p:nvSpPr>
        <p:spPr>
          <a:xfrm>
            <a:off x="729450" y="1343550"/>
            <a:ext cx="7688700" cy="29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E</a:t>
            </a:r>
            <a:r>
              <a:rPr lang="es" sz="1100"/>
              <a:t>l alto grado de libertad del autoencoder que hace posible codificar y decodificar sin pérdida de información (a pesar de la baja dimensionalidad del espacio latente) conduce a un severo </a:t>
            </a:r>
            <a:r>
              <a:rPr b="1" lang="es" sz="1100"/>
              <a:t>sobreajuste</a:t>
            </a:r>
            <a:r>
              <a:rPr lang="es" sz="1100"/>
              <a:t> que implica que algunos puntos del espacio latente darán contenido sin sentido una vez decodificados.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El autoencoder se entrena únicamente para codificar y decodificar con el menor número de pérdidas posible, sin importar cómo esté organizado el espacio latente, por lo que al no prestar </a:t>
            </a:r>
            <a:r>
              <a:rPr lang="es" sz="1100"/>
              <a:t>atención</a:t>
            </a:r>
            <a:r>
              <a:rPr lang="es" sz="1100"/>
              <a:t> a la estructura, la red aprovechara el sobreajuste para minimizar la </a:t>
            </a:r>
            <a:r>
              <a:rPr lang="es" sz="1100"/>
              <a:t>función</a:t>
            </a:r>
            <a:r>
              <a:rPr lang="es" sz="1100"/>
              <a:t> de costo.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Por lo tanto, un autoencoder </a:t>
            </a:r>
            <a:r>
              <a:rPr lang="es" sz="1100"/>
              <a:t>así</a:t>
            </a:r>
            <a:r>
              <a:rPr lang="es" sz="1100"/>
              <a:t> como fue presentado, no presenta un buen mecanismo para generar </a:t>
            </a:r>
            <a:r>
              <a:rPr lang="es" sz="1100"/>
              <a:t>imágenes</a:t>
            </a:r>
            <a:r>
              <a:rPr lang="es" sz="1100"/>
              <a:t> nuevas a partir de una </a:t>
            </a:r>
            <a:r>
              <a:rPr lang="es" sz="1100"/>
              <a:t>descripción</a:t>
            </a:r>
            <a:r>
              <a:rPr lang="es" sz="1100"/>
              <a:t> del espacio latente.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13f0dbd458f_0_87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Limitaciones de los autoencoders</a:t>
            </a:r>
            <a:endParaRPr/>
          </a:p>
        </p:txBody>
      </p:sp>
      <p:pic>
        <p:nvPicPr>
          <p:cNvPr id="219" name="Google Shape;219;g13f0dbd458f_0_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3150" y="3116125"/>
            <a:ext cx="5720325" cy="208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 txBox="1"/>
          <p:nvPr>
            <p:ph type="title"/>
          </p:nvPr>
        </p:nvSpPr>
        <p:spPr>
          <a:xfrm>
            <a:off x="727650" y="6045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Quinta</a:t>
            </a: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 clase: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/>
          </a:p>
        </p:txBody>
      </p:sp>
      <p:sp>
        <p:nvSpPr>
          <p:cNvPr id="94" name="Google Shape;94;p2"/>
          <p:cNvSpPr txBox="1"/>
          <p:nvPr>
            <p:ph idx="1" type="body"/>
          </p:nvPr>
        </p:nvSpPr>
        <p:spPr>
          <a:xfrm>
            <a:off x="666625" y="1761250"/>
            <a:ext cx="7688700" cy="16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s" sz="1600">
                <a:latin typeface="Montserrat"/>
                <a:ea typeface="Montserrat"/>
                <a:cs typeface="Montserrat"/>
                <a:sym typeface="Montserrat"/>
              </a:rPr>
              <a:t>Transferencia de estilos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s" sz="1600">
                <a:latin typeface="Montserrat"/>
                <a:ea typeface="Montserrat"/>
                <a:cs typeface="Montserrat"/>
                <a:sym typeface="Montserrat"/>
              </a:rPr>
              <a:t>Autoencoders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s" sz="1600">
                <a:latin typeface="Montserrat"/>
                <a:ea typeface="Montserrat"/>
                <a:cs typeface="Montserrat"/>
                <a:sym typeface="Montserrat"/>
              </a:rPr>
              <a:t>Generación de imágenes y aplicaciones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3f0dbd458f_0_95"/>
          <p:cNvSpPr txBox="1"/>
          <p:nvPr>
            <p:ph type="title"/>
          </p:nvPr>
        </p:nvSpPr>
        <p:spPr>
          <a:xfrm>
            <a:off x="661600" y="5654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Autoencoder variacional</a:t>
            </a:r>
            <a:endParaRPr/>
          </a:p>
        </p:txBody>
      </p:sp>
      <p:sp>
        <p:nvSpPr>
          <p:cNvPr id="225" name="Google Shape;225;g13f0dbd458f_0_9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6" name="Google Shape;226;g13f0dbd458f_0_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800" y="1319387"/>
            <a:ext cx="7781301" cy="378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3f0dbd458f_0_101"/>
          <p:cNvSpPr txBox="1"/>
          <p:nvPr>
            <p:ph idx="1" type="body"/>
          </p:nvPr>
        </p:nvSpPr>
        <p:spPr>
          <a:xfrm>
            <a:off x="729450" y="1336775"/>
            <a:ext cx="7688700" cy="30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</a:t>
            </a:r>
            <a:r>
              <a:rPr lang="es"/>
              <a:t>regularización</a:t>
            </a:r>
            <a:r>
              <a:rPr lang="es"/>
              <a:t> que se espera del espacio latente para hacer posible el proceso generativo puede expresarse a través de dos propiedades principales: la </a:t>
            </a:r>
            <a:r>
              <a:rPr b="1" lang="es"/>
              <a:t>continuidad</a:t>
            </a:r>
            <a:r>
              <a:rPr lang="es"/>
              <a:t> (dos puntos cercanos en el espacio latente no deben dar dos contenidos completamente diferentes una vez </a:t>
            </a:r>
            <a:r>
              <a:rPr lang="es"/>
              <a:t>decodificados</a:t>
            </a:r>
            <a:r>
              <a:rPr lang="es"/>
              <a:t>) y la </a:t>
            </a:r>
            <a:r>
              <a:rPr b="1" lang="es"/>
              <a:t>completitud</a:t>
            </a:r>
            <a:r>
              <a:rPr lang="es"/>
              <a:t> (para una distribución elegida, un punto muestreado del espacio latente debe dar un contenido "significativo" una vez descodificado).</a:t>
            </a:r>
            <a:endParaRPr/>
          </a:p>
        </p:txBody>
      </p:sp>
      <p:sp>
        <p:nvSpPr>
          <p:cNvPr id="232" name="Google Shape;232;g13f0dbd458f_0_101"/>
          <p:cNvSpPr txBox="1"/>
          <p:nvPr>
            <p:ph type="title"/>
          </p:nvPr>
        </p:nvSpPr>
        <p:spPr>
          <a:xfrm>
            <a:off x="661600" y="5654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Autoencoder variacional</a:t>
            </a:r>
            <a:endParaRPr/>
          </a:p>
        </p:txBody>
      </p:sp>
      <p:pic>
        <p:nvPicPr>
          <p:cNvPr id="233" name="Google Shape;233;g13f0dbd458f_0_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9775" y="2571750"/>
            <a:ext cx="4590850" cy="247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05f3e89171_0_203"/>
          <p:cNvSpPr txBox="1"/>
          <p:nvPr>
            <p:ph type="title"/>
          </p:nvPr>
        </p:nvSpPr>
        <p:spPr>
          <a:xfrm>
            <a:off x="688875" y="5616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/>
              <a:t>Ejemplo de programación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05f3e89171_0_213"/>
          <p:cNvSpPr txBox="1"/>
          <p:nvPr>
            <p:ph type="title"/>
          </p:nvPr>
        </p:nvSpPr>
        <p:spPr>
          <a:xfrm>
            <a:off x="727650" y="5482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/>
              <a:t>Generative Adversarial Networks</a:t>
            </a:r>
            <a:endParaRPr/>
          </a:p>
        </p:txBody>
      </p:sp>
      <p:pic>
        <p:nvPicPr>
          <p:cNvPr id="244" name="Google Shape;244;g105f3e89171_0_2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5550" y="1316749"/>
            <a:ext cx="6601574" cy="2881899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g105f3e89171_0_213"/>
          <p:cNvSpPr txBox="1"/>
          <p:nvPr/>
        </p:nvSpPr>
        <p:spPr>
          <a:xfrm>
            <a:off x="49750" y="4822100"/>
            <a:ext cx="88206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Ian J. Goodfellow, et al., 2014. </a:t>
            </a:r>
            <a:r>
              <a:rPr b="0" i="0" lang="es" sz="1000" u="none" cap="none" strike="noStrike">
                <a:solidFill>
                  <a:srgbClr val="000000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Generative Adversarial Networks</a:t>
            </a:r>
            <a:endParaRPr b="0" i="0" sz="1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6" name="Google Shape;246;g105f3e89171_0_2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9675" y="4332159"/>
            <a:ext cx="6629401" cy="356419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g105f3e89171_0_213"/>
          <p:cNvSpPr txBox="1"/>
          <p:nvPr/>
        </p:nvSpPr>
        <p:spPr>
          <a:xfrm>
            <a:off x="6765950" y="766350"/>
            <a:ext cx="20403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1A1A1A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“La idea más cool en Machine Learning en los últimos 20 años” </a:t>
            </a:r>
            <a:endParaRPr b="1" sz="800">
              <a:solidFill>
                <a:srgbClr val="1A1A1A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58c43db672_0_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g158c43db672_0_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4" name="Google Shape;254;g158c43db672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375" y="714825"/>
            <a:ext cx="6166250" cy="4028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05f3e89171_0_34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/>
          </a:p>
        </p:txBody>
      </p:sp>
      <p:sp>
        <p:nvSpPr>
          <p:cNvPr id="260" name="Google Shape;260;g105f3e89171_0_34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grpSp>
        <p:nvGrpSpPr>
          <p:cNvPr id="261" name="Google Shape;261;g105f3e89171_0_349"/>
          <p:cNvGrpSpPr/>
          <p:nvPr/>
        </p:nvGrpSpPr>
        <p:grpSpPr>
          <a:xfrm>
            <a:off x="836823" y="460697"/>
            <a:ext cx="6861756" cy="4444222"/>
            <a:chOff x="59000" y="533100"/>
            <a:chExt cx="6922675" cy="4444222"/>
          </a:xfrm>
        </p:grpSpPr>
        <p:pic>
          <p:nvPicPr>
            <p:cNvPr descr="Example of Vector Arithmetic for GAN Generated Faces" id="262" name="Google Shape;262;g105f3e89171_0_34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9000" y="533100"/>
              <a:ext cx="6922675" cy="3634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3" name="Google Shape;263;g105f3e89171_0_34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000" y="4167500"/>
              <a:ext cx="6922674" cy="80982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4" name="Google Shape;264;g105f3e89171_0_349"/>
          <p:cNvSpPr txBox="1"/>
          <p:nvPr/>
        </p:nvSpPr>
        <p:spPr>
          <a:xfrm>
            <a:off x="77775" y="4876875"/>
            <a:ext cx="88206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Alec Radford, et al., 2016. </a:t>
            </a:r>
            <a:r>
              <a:rPr b="0" i="0" lang="es" sz="1000" u="none" cap="none" strike="noStrike">
                <a:solidFill>
                  <a:srgbClr val="000000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Unsupervised Representation Learning with Deep Convolutional Generative Adversarial Networks</a:t>
            </a:r>
            <a:endParaRPr b="0" i="0" sz="1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05f3e89171_0_380"/>
          <p:cNvSpPr txBox="1"/>
          <p:nvPr>
            <p:ph idx="1" type="body"/>
          </p:nvPr>
        </p:nvSpPr>
        <p:spPr>
          <a:xfrm>
            <a:off x="5094450" y="560600"/>
            <a:ext cx="3323700" cy="37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s" sz="1400">
                <a:latin typeface="Montserrat"/>
                <a:ea typeface="Montserrat"/>
                <a:cs typeface="Montserrat"/>
                <a:sym typeface="Montserrat"/>
              </a:rPr>
              <a:t>Al interpolar dos puntos diferentes en el espacio latente Z, podemos generar numerosos ejemplos intermedios que conserven características de las imágenes de referencia, en mayor o menor medida.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0" name="Google Shape;270;g105f3e89171_0_3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450" y="487050"/>
            <a:ext cx="4204525" cy="42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g105f3e89171_0_380"/>
          <p:cNvSpPr txBox="1"/>
          <p:nvPr/>
        </p:nvSpPr>
        <p:spPr>
          <a:xfrm>
            <a:off x="385400" y="4732700"/>
            <a:ext cx="8032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Alec Radford, et al., 2016. </a:t>
            </a:r>
            <a:r>
              <a:rPr b="0" i="0" lang="es" sz="1000" u="none" cap="none" strike="noStrike">
                <a:solidFill>
                  <a:srgbClr val="000000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Unsupervised Representation Learning with Deep Convolutional Generative Adversarial Networks</a:t>
            </a:r>
            <a:endParaRPr b="0" i="0" sz="1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58c43db672_0_8"/>
          <p:cNvSpPr txBox="1"/>
          <p:nvPr>
            <p:ph type="title"/>
          </p:nvPr>
        </p:nvSpPr>
        <p:spPr>
          <a:xfrm>
            <a:off x="696675" y="5848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Colapso de modo</a:t>
            </a:r>
            <a:endParaRPr/>
          </a:p>
        </p:txBody>
      </p:sp>
      <p:sp>
        <p:nvSpPr>
          <p:cNvPr id="277" name="Google Shape;277;g158c43db672_0_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8" name="Google Shape;278;g158c43db672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725" y="1415275"/>
            <a:ext cx="3236825" cy="323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g158c43db672_0_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8525" y="1415275"/>
            <a:ext cx="3236825" cy="3236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3f0dbd458f_0_1"/>
          <p:cNvSpPr txBox="1"/>
          <p:nvPr>
            <p:ph type="title"/>
          </p:nvPr>
        </p:nvSpPr>
        <p:spPr>
          <a:xfrm>
            <a:off x="696675" y="5848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Colapso de modo</a:t>
            </a:r>
            <a:endParaRPr/>
          </a:p>
        </p:txBody>
      </p:sp>
      <p:sp>
        <p:nvSpPr>
          <p:cNvPr id="285" name="Google Shape;285;g13f0dbd458f_0_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6" name="Google Shape;286;g13f0dbd458f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925" y="1218700"/>
            <a:ext cx="7353300" cy="398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3f0bf72611_0_24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Comparación</a:t>
            </a:r>
            <a:r>
              <a:rPr lang="es"/>
              <a:t> de distribuciones</a:t>
            </a:r>
            <a:endParaRPr/>
          </a:p>
        </p:txBody>
      </p:sp>
      <p:pic>
        <p:nvPicPr>
          <p:cNvPr id="292" name="Google Shape;292;g13f0bf72611_0_24"/>
          <p:cNvPicPr preferRelativeResize="0"/>
          <p:nvPr/>
        </p:nvPicPr>
        <p:blipFill rotWithShape="1">
          <a:blip r:embed="rId3">
            <a:alphaModFix/>
          </a:blip>
          <a:srcRect b="0" l="29283" r="33699" t="0"/>
          <a:stretch/>
        </p:blipFill>
        <p:spPr>
          <a:xfrm>
            <a:off x="874475" y="2015350"/>
            <a:ext cx="3272048" cy="75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g13f0bf72611_0_24"/>
          <p:cNvPicPr preferRelativeResize="0"/>
          <p:nvPr/>
        </p:nvPicPr>
        <p:blipFill rotWithShape="1">
          <a:blip r:embed="rId4">
            <a:alphaModFix/>
          </a:blip>
          <a:srcRect b="0" l="29282" r="17446" t="0"/>
          <a:stretch/>
        </p:blipFill>
        <p:spPr>
          <a:xfrm>
            <a:off x="888300" y="3984700"/>
            <a:ext cx="5864004" cy="75765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g13f0bf72611_0_24"/>
          <p:cNvSpPr txBox="1"/>
          <p:nvPr/>
        </p:nvSpPr>
        <p:spPr>
          <a:xfrm>
            <a:off x="146500" y="3398875"/>
            <a:ext cx="4960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" sz="1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Jensen–Shannon divergence:</a:t>
            </a:r>
            <a:endParaRPr sz="18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5" name="Google Shape;295;g13f0bf72611_0_24"/>
          <p:cNvSpPr txBox="1"/>
          <p:nvPr/>
        </p:nvSpPr>
        <p:spPr>
          <a:xfrm>
            <a:off x="146500" y="1322750"/>
            <a:ext cx="5421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" sz="1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Kullback–Leibler divergence:</a:t>
            </a:r>
            <a:endParaRPr sz="18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96" name="Google Shape;296;g13f0bf72611_0_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46525" y="1091850"/>
            <a:ext cx="4997475" cy="286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5f3e89171_0_5"/>
          <p:cNvSpPr txBox="1"/>
          <p:nvPr>
            <p:ph type="title"/>
          </p:nvPr>
        </p:nvSpPr>
        <p:spPr>
          <a:xfrm>
            <a:off x="729463" y="5430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/>
              <a:t>Transferencia de estilo</a:t>
            </a:r>
            <a:endParaRPr/>
          </a:p>
        </p:txBody>
      </p:sp>
      <p:pic>
        <p:nvPicPr>
          <p:cNvPr id="100" name="Google Shape;100;g105f3e89171_0_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4250" y="1396075"/>
            <a:ext cx="8499150" cy="320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g105f3e89171_0_5"/>
          <p:cNvSpPr txBox="1"/>
          <p:nvPr/>
        </p:nvSpPr>
        <p:spPr>
          <a:xfrm>
            <a:off x="729475" y="4625375"/>
            <a:ext cx="69924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“A Neural Algorithm of Artistic Style” . </a:t>
            </a:r>
            <a:r>
              <a:rPr b="0" i="0" lang="es" sz="10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Link</a:t>
            </a:r>
            <a:r>
              <a:rPr b="0" i="0" lang="es" sz="1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3f0bf72611_0_0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Wasserstein GAN</a:t>
            </a:r>
            <a:endParaRPr/>
          </a:p>
        </p:txBody>
      </p:sp>
      <p:sp>
        <p:nvSpPr>
          <p:cNvPr id="302" name="Google Shape;302;g13f0bf72611_0_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3" name="Google Shape;303;g13f0bf72611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50" y="1256975"/>
            <a:ext cx="4260626" cy="33023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g13f0bf72611_0_0"/>
          <p:cNvSpPr txBox="1"/>
          <p:nvPr>
            <p:ph idx="1" type="body"/>
          </p:nvPr>
        </p:nvSpPr>
        <p:spPr>
          <a:xfrm>
            <a:off x="4532800" y="1418200"/>
            <a:ext cx="3885300" cy="31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entrenamiento de un GAN se enfrenta a un dilema: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Si el discriminador se comporta mal, el generador no tiene una retroalimentación precisa y la función de pérdida no puede representar la realidad.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Si el discriminador hace un gran trabajo, el gradiente de la función de pérdida cae hasta cerca de cero y el aprendizaje se vuelve súper lento o incluso se atasca.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3f0bf72611_0_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g13f0bf72611_0_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1" name="Google Shape;311;g13f0bf72611_0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829200"/>
            <a:ext cx="6908244" cy="3875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3f0bf72611_0_6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13f0bf72611_0_6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8" name="Google Shape;318;g13f0bf72611_0_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05400"/>
            <a:ext cx="8839197" cy="3706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3f0bf72611_0_7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Earth Mover Distance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g13f0bf72611_0_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5" name="Google Shape;325;g13f0bf72611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68925"/>
            <a:ext cx="8839197" cy="23676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3f0bf72611_0_12"/>
          <p:cNvSpPr txBox="1"/>
          <p:nvPr>
            <p:ph type="title"/>
          </p:nvPr>
        </p:nvSpPr>
        <p:spPr>
          <a:xfrm>
            <a:off x="729450" y="4804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Earth Mover Distance</a:t>
            </a:r>
            <a:endParaRPr/>
          </a:p>
        </p:txBody>
      </p:sp>
      <p:sp>
        <p:nvSpPr>
          <p:cNvPr id="331" name="Google Shape;331;g13f0bf72611_0_1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2" name="Google Shape;332;g13f0bf72611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025" y="1271525"/>
            <a:ext cx="7628775" cy="381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3f0bf72611_0_19"/>
          <p:cNvSpPr txBox="1"/>
          <p:nvPr>
            <p:ph type="title"/>
          </p:nvPr>
        </p:nvSpPr>
        <p:spPr>
          <a:xfrm>
            <a:off x="729450" y="632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Earth Mover Distance</a:t>
            </a:r>
            <a:endParaRPr/>
          </a:p>
        </p:txBody>
      </p:sp>
      <p:sp>
        <p:nvSpPr>
          <p:cNvPr id="338" name="Google Shape;338;g13f0bf72611_0_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9" name="Google Shape;339;g13f0bf72611_0_19"/>
          <p:cNvPicPr preferRelativeResize="0"/>
          <p:nvPr/>
        </p:nvPicPr>
        <p:blipFill rotWithShape="1">
          <a:blip r:embed="rId3">
            <a:alphaModFix/>
          </a:blip>
          <a:srcRect b="0" l="21654" r="0" t="0"/>
          <a:stretch/>
        </p:blipFill>
        <p:spPr>
          <a:xfrm>
            <a:off x="210262" y="1787350"/>
            <a:ext cx="6924925" cy="73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g13f0bf72611_0_19"/>
          <p:cNvSpPr txBox="1"/>
          <p:nvPr/>
        </p:nvSpPr>
        <p:spPr>
          <a:xfrm>
            <a:off x="289800" y="3244675"/>
            <a:ext cx="4914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292929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Π(Pr, Pg) representa las distribuciones conjuntas γ(x, y) cuyas distribuciones marginales son</a:t>
            </a:r>
            <a:r>
              <a:rPr lang="es" sz="2000">
                <a:solidFill>
                  <a:srgbClr val="292929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Pr y Pg</a:t>
            </a:r>
            <a:r>
              <a:rPr lang="es" sz="2000">
                <a:solidFill>
                  <a:srgbClr val="292929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.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1" name="Google Shape;341;g13f0bf72611_0_19"/>
          <p:cNvPicPr preferRelativeResize="0"/>
          <p:nvPr/>
        </p:nvPicPr>
        <p:blipFill rotWithShape="1">
          <a:blip r:embed="rId4">
            <a:alphaModFix/>
          </a:blip>
          <a:srcRect b="0" l="32008" r="23872" t="0"/>
          <a:stretch/>
        </p:blipFill>
        <p:spPr>
          <a:xfrm>
            <a:off x="5686825" y="1363775"/>
            <a:ext cx="3235825" cy="296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3f0bf72611_0_42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Cómputo</a:t>
            </a:r>
            <a:r>
              <a:rPr lang="es"/>
              <a:t> de la distancia de Wasserstein</a:t>
            </a:r>
            <a:endParaRPr/>
          </a:p>
        </p:txBody>
      </p:sp>
      <p:pic>
        <p:nvPicPr>
          <p:cNvPr id="347" name="Google Shape;347;g13f0bf72611_0_42"/>
          <p:cNvPicPr preferRelativeResize="0"/>
          <p:nvPr/>
        </p:nvPicPr>
        <p:blipFill rotWithShape="1">
          <a:blip r:embed="rId3">
            <a:alphaModFix/>
          </a:blip>
          <a:srcRect b="0" l="21651" r="19940" t="0"/>
          <a:stretch/>
        </p:blipFill>
        <p:spPr>
          <a:xfrm>
            <a:off x="286450" y="1212875"/>
            <a:ext cx="4557147" cy="646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g13f0bf72611_0_42"/>
          <p:cNvSpPr txBox="1"/>
          <p:nvPr/>
        </p:nvSpPr>
        <p:spPr>
          <a:xfrm>
            <a:off x="210250" y="2030100"/>
            <a:ext cx="4499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usando la dualidad de </a:t>
            </a:r>
            <a:r>
              <a:rPr lang="es" sz="1500"/>
              <a:t> Kantorovich-Rubinstein, podemos simplificar los </a:t>
            </a:r>
            <a:r>
              <a:rPr lang="es" sz="1500"/>
              <a:t>cálculos</a:t>
            </a:r>
            <a:r>
              <a:rPr lang="es" sz="1500"/>
              <a:t> a,</a:t>
            </a:r>
            <a:endParaRPr sz="1500"/>
          </a:p>
        </p:txBody>
      </p:sp>
      <p:pic>
        <p:nvPicPr>
          <p:cNvPr id="349" name="Google Shape;349;g13f0bf72611_0_42"/>
          <p:cNvPicPr preferRelativeResize="0"/>
          <p:nvPr/>
        </p:nvPicPr>
        <p:blipFill rotWithShape="1">
          <a:blip r:embed="rId4">
            <a:alphaModFix/>
          </a:blip>
          <a:srcRect b="0" l="21654" r="17991" t="0"/>
          <a:stretch/>
        </p:blipFill>
        <p:spPr>
          <a:xfrm>
            <a:off x="286450" y="2720350"/>
            <a:ext cx="5011409" cy="646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g13f0bf72611_0_42"/>
          <p:cNvSpPr txBox="1"/>
          <p:nvPr/>
        </p:nvSpPr>
        <p:spPr>
          <a:xfrm>
            <a:off x="6300975" y="3416925"/>
            <a:ext cx="2235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>
                <a:latin typeface="Merriweather"/>
                <a:ea typeface="Merriweather"/>
                <a:cs typeface="Merriweather"/>
                <a:sym typeface="Merriweather"/>
              </a:rPr>
              <a:t>f </a:t>
            </a:r>
            <a:r>
              <a:rPr lang="es"/>
              <a:t> es una función</a:t>
            </a:r>
            <a:r>
              <a:rPr lang="es"/>
              <a:t> 1-Lipschitz si:</a:t>
            </a:r>
            <a:endParaRPr/>
          </a:p>
        </p:txBody>
      </p:sp>
      <p:pic>
        <p:nvPicPr>
          <p:cNvPr id="351" name="Google Shape;351;g13f0bf72611_0_42"/>
          <p:cNvPicPr preferRelativeResize="0"/>
          <p:nvPr/>
        </p:nvPicPr>
        <p:blipFill rotWithShape="1">
          <a:blip r:embed="rId5">
            <a:alphaModFix/>
          </a:blip>
          <a:srcRect b="0" l="26275" r="41789" t="0"/>
          <a:stretch/>
        </p:blipFill>
        <p:spPr>
          <a:xfrm>
            <a:off x="5697900" y="4097175"/>
            <a:ext cx="2822701" cy="39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3f0bf72611_0_47"/>
          <p:cNvSpPr txBox="1"/>
          <p:nvPr/>
        </p:nvSpPr>
        <p:spPr>
          <a:xfrm>
            <a:off x="514400" y="1248600"/>
            <a:ext cx="7732800" cy="22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5F497A"/>
                </a:solidFill>
                <a:latin typeface="Lato"/>
                <a:ea typeface="Lato"/>
                <a:cs typeface="Lato"/>
                <a:sym typeface="Lato"/>
              </a:rPr>
              <a:t>Así que para calcular la distancia de Wasserstein, sólo tenemos que encontrar una función de 1-Lipschitz. Al igual que otros problemas de aprendizaje profundo, podemos construir una red profunda para aprenderla.</a:t>
            </a:r>
            <a:endParaRPr sz="1600">
              <a:solidFill>
                <a:srgbClr val="5F497A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800">
              <a:solidFill>
                <a:srgbClr val="5F497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g13f0bf72611_0_47"/>
          <p:cNvSpPr txBox="1"/>
          <p:nvPr/>
        </p:nvSpPr>
        <p:spPr>
          <a:xfrm>
            <a:off x="4213800" y="4282225"/>
            <a:ext cx="47766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5F497A"/>
                </a:solidFill>
                <a:latin typeface="Lato"/>
                <a:ea typeface="Lato"/>
                <a:cs typeface="Lato"/>
                <a:sym typeface="Lato"/>
              </a:rPr>
              <a:t>De hecho, esta red es muy similar al discriminador D, sólo que sin la función sigmoidea y produce una puntuación escalar en lugar de una probabilidad.</a:t>
            </a:r>
            <a:endParaRPr sz="1600">
              <a:solidFill>
                <a:srgbClr val="5F497A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58" name="Google Shape;358;g13f0bf72611_0_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6672" y="2091400"/>
            <a:ext cx="6639528" cy="2252701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g13f0bf72611_0_47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WGAN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3f0bf72611_0_5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g13f0bf72611_0_5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6" name="Google Shape;366;g13f0bf72611_0_57"/>
          <p:cNvPicPr preferRelativeResize="0"/>
          <p:nvPr/>
        </p:nvPicPr>
        <p:blipFill rotWithShape="1">
          <a:blip r:embed="rId3">
            <a:alphaModFix/>
          </a:blip>
          <a:srcRect b="0" l="1531" r="3914" t="0"/>
          <a:stretch/>
        </p:blipFill>
        <p:spPr>
          <a:xfrm>
            <a:off x="99975" y="1448875"/>
            <a:ext cx="8946325" cy="231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13f0bf72611_0_7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g13f0bf72611_0_77"/>
          <p:cNvSpPr txBox="1"/>
          <p:nvPr/>
        </p:nvSpPr>
        <p:spPr>
          <a:xfrm>
            <a:off x="1231525" y="1307725"/>
            <a:ext cx="42621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292929"/>
                </a:solidFill>
                <a:latin typeface="Georgia"/>
                <a:ea typeface="Georgia"/>
                <a:cs typeface="Georgia"/>
                <a:sym typeface="Georgia"/>
              </a:rPr>
              <a:t>WGAN aplica un mecanismo muy sencillo para restringir el valor máximo del peso en</a:t>
            </a:r>
            <a:r>
              <a:rPr b="1" lang="es" sz="1500">
                <a:solidFill>
                  <a:srgbClr val="292929"/>
                </a:solidFill>
                <a:latin typeface="Georgia"/>
                <a:ea typeface="Georgia"/>
                <a:cs typeface="Georgia"/>
                <a:sym typeface="Georgia"/>
              </a:rPr>
              <a:t> f</a:t>
            </a:r>
            <a:endParaRPr b="1" sz="1500">
              <a:solidFill>
                <a:srgbClr val="29292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9292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92929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73" name="Google Shape;373;g13f0bf72611_0_77"/>
          <p:cNvPicPr preferRelativeResize="0"/>
          <p:nvPr/>
        </p:nvPicPr>
        <p:blipFill rotWithShape="1">
          <a:blip r:embed="rId3">
            <a:alphaModFix/>
          </a:blip>
          <a:srcRect b="0" l="7426" r="48863" t="0"/>
          <a:stretch/>
        </p:blipFill>
        <p:spPr>
          <a:xfrm>
            <a:off x="861450" y="2333388"/>
            <a:ext cx="4880099" cy="781525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g13f0bf72611_0_77"/>
          <p:cNvSpPr txBox="1"/>
          <p:nvPr/>
        </p:nvSpPr>
        <p:spPr>
          <a:xfrm>
            <a:off x="4926175" y="3090925"/>
            <a:ext cx="37485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2000">
                <a:solidFill>
                  <a:srgbClr val="292929"/>
                </a:solidFill>
                <a:latin typeface="Georgia"/>
                <a:ea typeface="Georgia"/>
                <a:cs typeface="Georgia"/>
                <a:sym typeface="Georgia"/>
              </a:rPr>
              <a:t>"Weight clipping is a clearly terrible way to enforce a Lipschitz constraint"</a:t>
            </a:r>
            <a:endParaRPr b="1" sz="1800"/>
          </a:p>
        </p:txBody>
      </p:sp>
      <p:sp>
        <p:nvSpPr>
          <p:cNvPr id="375" name="Google Shape;375;g13f0bf72611_0_77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Weight Clipping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g105f3e89171_0_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18125" y="675075"/>
            <a:ext cx="5907726" cy="427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3f0bf72611_0_8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g13f0bf72611_0_8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2" name="Google Shape;382;g13f0bf72611_0_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375" y="887875"/>
            <a:ext cx="648407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3f0bf72611_0_92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Desventaja del Weight Clipping</a:t>
            </a:r>
            <a:endParaRPr/>
          </a:p>
        </p:txBody>
      </p:sp>
      <p:pic>
        <p:nvPicPr>
          <p:cNvPr id="388" name="Google Shape;388;g13f0bf72611_0_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550" y="1236125"/>
            <a:ext cx="6890101" cy="3820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3f0bf72611_0_97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Muestreo uniforme para </a:t>
            </a:r>
            <a:r>
              <a:rPr lang="es"/>
              <a:t>cálculo</a:t>
            </a:r>
            <a:r>
              <a:rPr lang="es"/>
              <a:t> de gradiente</a:t>
            </a:r>
            <a:endParaRPr/>
          </a:p>
        </p:txBody>
      </p:sp>
      <p:pic>
        <p:nvPicPr>
          <p:cNvPr id="394" name="Google Shape;394;g13f0bf72611_0_97"/>
          <p:cNvPicPr preferRelativeResize="0"/>
          <p:nvPr/>
        </p:nvPicPr>
        <p:blipFill rotWithShape="1">
          <a:blip r:embed="rId3">
            <a:alphaModFix/>
          </a:blip>
          <a:srcRect b="0" l="14665" r="11713" t="0"/>
          <a:stretch/>
        </p:blipFill>
        <p:spPr>
          <a:xfrm>
            <a:off x="891675" y="1783125"/>
            <a:ext cx="7427277" cy="105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g13f0bf72611_0_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987552"/>
            <a:ext cx="8839197" cy="7387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g13f0bf72611_0_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87875"/>
            <a:ext cx="7334250" cy="390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3f0bf72611_0_10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g13f0bf72611_0_10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7" name="Google Shape;407;g13f0bf72611_0_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97475"/>
            <a:ext cx="8839197" cy="3485169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g13f0bf72611_0_107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Comparacion de metodos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13f0bf72611_0_122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Comparacion de metodos</a:t>
            </a:r>
            <a:endParaRPr/>
          </a:p>
        </p:txBody>
      </p:sp>
      <p:pic>
        <p:nvPicPr>
          <p:cNvPr id="414" name="Google Shape;414;g13f0bf72611_0_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275" y="2135975"/>
            <a:ext cx="8839197" cy="2070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05f3e89171_0_34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420" name="Google Shape;420;g105f3e89171_0_3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0375" y="1248550"/>
            <a:ext cx="8523699" cy="3453874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g105f3e89171_0_343"/>
          <p:cNvSpPr txBox="1"/>
          <p:nvPr>
            <p:ph type="title"/>
          </p:nvPr>
        </p:nvSpPr>
        <p:spPr>
          <a:xfrm>
            <a:off x="727650" y="5482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/>
              <a:t>Evolucion a traves de los años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3f0bf72611_0_127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Conditional GAN</a:t>
            </a:r>
            <a:endParaRPr/>
          </a:p>
        </p:txBody>
      </p:sp>
      <p:pic>
        <p:nvPicPr>
          <p:cNvPr descr="cbb429365310050393.png" id="427" name="Google Shape;427;g13f0bf72611_0_127"/>
          <p:cNvPicPr preferRelativeResize="0"/>
          <p:nvPr/>
        </p:nvPicPr>
        <p:blipFill rotWithShape="1">
          <a:blip r:embed="rId3">
            <a:alphaModFix/>
          </a:blip>
          <a:srcRect b="63806" l="0" r="0" t="1723"/>
          <a:stretch/>
        </p:blipFill>
        <p:spPr>
          <a:xfrm>
            <a:off x="4231850" y="1994188"/>
            <a:ext cx="4793451" cy="121501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bb429365310050393.png" id="428" name="Google Shape;428;g13f0bf72611_0_127"/>
          <p:cNvPicPr preferRelativeResize="0"/>
          <p:nvPr/>
        </p:nvPicPr>
        <p:blipFill rotWithShape="1">
          <a:blip r:embed="rId3">
            <a:alphaModFix/>
          </a:blip>
          <a:srcRect b="16042" l="9235" r="7486" t="37484"/>
          <a:stretch/>
        </p:blipFill>
        <p:spPr>
          <a:xfrm>
            <a:off x="104825" y="1656975"/>
            <a:ext cx="3991975" cy="166329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g13f0bf72611_0_1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377381"/>
            <a:ext cx="6629402" cy="441095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g13f0bf72611_0_127"/>
          <p:cNvSpPr/>
          <p:nvPr/>
        </p:nvSpPr>
        <p:spPr>
          <a:xfrm>
            <a:off x="4231850" y="4064869"/>
            <a:ext cx="480300" cy="3828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1" name="Google Shape;431;g13f0bf72611_0_1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4617788"/>
            <a:ext cx="6629403" cy="3730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05f3e89171_0_218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/>
              <a:t>Ejemplo de programación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/>
          </a:p>
        </p:txBody>
      </p:sp>
      <p:sp>
        <p:nvSpPr>
          <p:cNvPr id="437" name="Google Shape;437;g105f3e89171_0_218"/>
          <p:cNvSpPr txBox="1"/>
          <p:nvPr>
            <p:ph idx="1" type="body"/>
          </p:nvPr>
        </p:nvSpPr>
        <p:spPr>
          <a:xfrm>
            <a:off x="729450" y="13930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s"/>
              <a:t>Revisar repositorio: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 u="sng">
                <a:solidFill>
                  <a:schemeClr val="hlink"/>
                </a:solidFill>
                <a:hlinkClick r:id="rId3"/>
              </a:rPr>
              <a:t>https://github.com/LynnHo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 u="sng">
                <a:solidFill>
                  <a:schemeClr val="hlink"/>
                </a:solidFill>
                <a:hlinkClick r:id="rId4"/>
              </a:rPr>
              <a:t>http://gaugan.org/gaugan2/</a:t>
            </a:r>
            <a:r>
              <a:rPr lang="es"/>
              <a:t> 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3f0bf72611_0_137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Evaluacion de Generadores</a:t>
            </a:r>
            <a:endParaRPr/>
          </a:p>
        </p:txBody>
      </p:sp>
      <p:pic>
        <p:nvPicPr>
          <p:cNvPr id="443" name="Google Shape;443;g13f0bf72611_0_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1250" y="1416563"/>
            <a:ext cx="6858000" cy="347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g105f3e89171_0_3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4275" y="1325975"/>
            <a:ext cx="6423474" cy="3595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g105f3e89171_0_372"/>
          <p:cNvSpPr txBox="1"/>
          <p:nvPr/>
        </p:nvSpPr>
        <p:spPr>
          <a:xfrm>
            <a:off x="385425" y="567600"/>
            <a:ext cx="6958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es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¿Qué aprenden las ConvNets?</a:t>
            </a:r>
            <a:endParaRPr b="1" i="0" sz="26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3f0dbd458f_0_9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Inception Score (IS)</a:t>
            </a:r>
            <a:endParaRPr/>
          </a:p>
        </p:txBody>
      </p:sp>
      <p:sp>
        <p:nvSpPr>
          <p:cNvPr id="449" name="Google Shape;449;g13f0dbd458f_0_9"/>
          <p:cNvSpPr txBox="1"/>
          <p:nvPr>
            <p:ph idx="1" type="body"/>
          </p:nvPr>
        </p:nvSpPr>
        <p:spPr>
          <a:xfrm>
            <a:off x="729450" y="1382525"/>
            <a:ext cx="3966300" cy="29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Esta </a:t>
            </a:r>
            <a:r>
              <a:rPr lang="es"/>
              <a:t>métrica</a:t>
            </a:r>
            <a:r>
              <a:rPr lang="es"/>
              <a:t> toma su nombre de la red neuronal Inception, ya que utiliza un modelo </a:t>
            </a:r>
            <a:r>
              <a:rPr lang="es"/>
              <a:t>pre entrenado</a:t>
            </a:r>
            <a:r>
              <a:rPr lang="es"/>
              <a:t> de esta red para estimar que tan bien funciona un generador.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Para ellos se calculan las salidas del clasificador para un conjunto de muestras representativo de mi generador.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clasificador debe tener entre sus clases aquellas comprendidas entre las que puede generar el generador.</a:t>
            </a:r>
            <a:endParaRPr/>
          </a:p>
        </p:txBody>
      </p:sp>
      <p:sp>
        <p:nvSpPr>
          <p:cNvPr id="450" name="Google Shape;450;g13f0dbd458f_0_9"/>
          <p:cNvSpPr txBox="1"/>
          <p:nvPr/>
        </p:nvSpPr>
        <p:spPr>
          <a:xfrm>
            <a:off x="710250" y="4831300"/>
            <a:ext cx="7723500" cy="6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s" sz="1100">
                <a:latin typeface="Lato"/>
                <a:ea typeface="Lato"/>
                <a:cs typeface="Lato"/>
                <a:sym typeface="Lato"/>
              </a:rPr>
              <a:t>“Improved Techniques for Training GANs”, </a:t>
            </a:r>
            <a:r>
              <a:rPr lang="es" sz="11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Link</a:t>
            </a:r>
            <a:endParaRPr sz="11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51" name="Google Shape;451;g13f0dbd458f_0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0650" y="505443"/>
            <a:ext cx="3091325" cy="109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g13f0dbd458f_0_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60650" y="1756650"/>
            <a:ext cx="3057500" cy="1010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53" name="Google Shape;453;g13f0dbd458f_0_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74075" y="3527147"/>
            <a:ext cx="5398349" cy="149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13f0dbd458f_0_49"/>
          <p:cNvSpPr txBox="1"/>
          <p:nvPr>
            <p:ph idx="1" type="body"/>
          </p:nvPr>
        </p:nvSpPr>
        <p:spPr>
          <a:xfrm>
            <a:off x="727650" y="13731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punto final consiste en comparar estas distribuciones y combinarlas en una sola </a:t>
            </a:r>
            <a:r>
              <a:rPr lang="es"/>
              <a:t>métrica</a:t>
            </a:r>
            <a:r>
              <a:rPr lang="es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Esto lo hacemos a partir de la divergencia de Kullback-Leibler.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g13f0dbd458f_0_49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Inception Score (IS)</a:t>
            </a:r>
            <a:endParaRPr/>
          </a:p>
        </p:txBody>
      </p:sp>
      <p:pic>
        <p:nvPicPr>
          <p:cNvPr id="460" name="Google Shape;460;g13f0dbd458f_0_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100" y="2759450"/>
            <a:ext cx="5448300" cy="87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1" name="Google Shape;461;g13f0dbd458f_0_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125" y="2096800"/>
            <a:ext cx="2962275" cy="74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13f0dbd458f_0_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67" name="Google Shape;467;g13f0dbd458f_0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525" y="1646025"/>
            <a:ext cx="8519987" cy="2721662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g13f0dbd458f_0_19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Inception Score (IS)</a:t>
            </a:r>
            <a:endParaRPr/>
          </a:p>
        </p:txBody>
      </p:sp>
      <p:sp>
        <p:nvSpPr>
          <p:cNvPr id="469" name="Google Shape;469;g13f0dbd458f_0_19"/>
          <p:cNvSpPr txBox="1"/>
          <p:nvPr/>
        </p:nvSpPr>
        <p:spPr>
          <a:xfrm>
            <a:off x="495350" y="4580300"/>
            <a:ext cx="7844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https://medium.com/octavian-ai/a-simple-explanation-of-the-inception-score-372dff6a8c7a</a:t>
            </a:r>
            <a:r>
              <a:rPr lang="es" sz="900">
                <a:latin typeface="Lato"/>
                <a:ea typeface="Lato"/>
                <a:cs typeface="Lato"/>
                <a:sym typeface="Lato"/>
              </a:rPr>
              <a:t> 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13f0dbd458f_0_58"/>
          <p:cNvSpPr txBox="1"/>
          <p:nvPr>
            <p:ph idx="1" type="body"/>
          </p:nvPr>
        </p:nvSpPr>
        <p:spPr>
          <a:xfrm>
            <a:off x="729450" y="1424975"/>
            <a:ext cx="7688700" cy="29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Limitaciones: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s"/>
              <a:t>La </a:t>
            </a:r>
            <a:r>
              <a:rPr lang="es"/>
              <a:t>métrica</a:t>
            </a:r>
            <a:r>
              <a:rPr lang="es"/>
              <a:t> </a:t>
            </a:r>
            <a:r>
              <a:rPr lang="es"/>
              <a:t>está</a:t>
            </a:r>
            <a:r>
              <a:rPr lang="es"/>
              <a:t> limitada a aquellas clases que la red Inception </a:t>
            </a:r>
            <a:r>
              <a:rPr lang="es"/>
              <a:t>está</a:t>
            </a:r>
            <a:r>
              <a:rPr lang="es"/>
              <a:t> entrenada para clasificar.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s"/>
              <a:t>Si el generador </a:t>
            </a:r>
            <a:r>
              <a:rPr lang="es"/>
              <a:t>está</a:t>
            </a:r>
            <a:r>
              <a:rPr lang="es"/>
              <a:t> aprendiendo a generar algo no presente en las clases de salida de </a:t>
            </a:r>
            <a:r>
              <a:rPr lang="es"/>
              <a:t>Inception</a:t>
            </a:r>
            <a:r>
              <a:rPr lang="es"/>
              <a:t>, el IS </a:t>
            </a:r>
            <a:r>
              <a:rPr lang="es"/>
              <a:t>será</a:t>
            </a:r>
            <a:r>
              <a:rPr lang="es"/>
              <a:t> siempre bajo.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s"/>
              <a:t>Si el generador está aprendiendo a generar algo con etiquetas más específicas que las de Inception, el IS será siempre bajo.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s"/>
              <a:t>Si el generador genera una única imagen por clase, repitiendo muchas veces la misma imagen, el IS será alto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s"/>
              <a:t>Si el generador memoriza los datos de entrenamiento y los repite, el IS será alto</a:t>
            </a:r>
            <a:endParaRPr/>
          </a:p>
        </p:txBody>
      </p:sp>
      <p:sp>
        <p:nvSpPr>
          <p:cNvPr id="475" name="Google Shape;475;g13f0dbd458f_0_58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Inception Score (IS)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3f0dbd458f_0_14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Frechet Inception Distance (FID)</a:t>
            </a:r>
            <a:endParaRPr/>
          </a:p>
        </p:txBody>
      </p:sp>
      <p:sp>
        <p:nvSpPr>
          <p:cNvPr id="481" name="Google Shape;481;g13f0dbd458f_0_14"/>
          <p:cNvSpPr txBox="1"/>
          <p:nvPr>
            <p:ph idx="1" type="body"/>
          </p:nvPr>
        </p:nvSpPr>
        <p:spPr>
          <a:xfrm>
            <a:off x="729450" y="1362875"/>
            <a:ext cx="7688700" cy="29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FID intenta sobreponerse a las desventajas que presenta el IS, evaluando la similitud entre las </a:t>
            </a:r>
            <a:r>
              <a:rPr lang="es"/>
              <a:t>imágenes</a:t>
            </a:r>
            <a:r>
              <a:rPr lang="es"/>
              <a:t> generadas y las </a:t>
            </a:r>
            <a:r>
              <a:rPr lang="es"/>
              <a:t>imágenes</a:t>
            </a:r>
            <a:r>
              <a:rPr lang="es"/>
              <a:t> reales.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Para eso se utiliza la misma red Inception, pero esta vez se elimina la capa de </a:t>
            </a:r>
            <a:r>
              <a:rPr lang="es"/>
              <a:t>clasificación</a:t>
            </a:r>
            <a:r>
              <a:rPr lang="es"/>
              <a:t> y se toman las activaciones de las 2048 features que genera la red. Estas son analizadas </a:t>
            </a:r>
            <a:r>
              <a:rPr lang="es"/>
              <a:t>estadísticamente</a:t>
            </a:r>
            <a:r>
              <a:rPr lang="es"/>
              <a:t> a </a:t>
            </a:r>
            <a:r>
              <a:rPr lang="es"/>
              <a:t>través</a:t>
            </a:r>
            <a:r>
              <a:rPr lang="es"/>
              <a:t> del </a:t>
            </a:r>
            <a:r>
              <a:rPr lang="es"/>
              <a:t>cálculo</a:t>
            </a:r>
            <a:r>
              <a:rPr lang="es"/>
              <a:t> de la media y la covarianza de las mismas a </a:t>
            </a:r>
            <a:r>
              <a:rPr lang="es"/>
              <a:t>través de</a:t>
            </a:r>
            <a:r>
              <a:rPr lang="es"/>
              <a:t> las diferentes </a:t>
            </a:r>
            <a:r>
              <a:rPr lang="es"/>
              <a:t>imágenes</a:t>
            </a:r>
            <a:r>
              <a:rPr lang="es"/>
              <a:t>. Generadas y reales por separado.</a:t>
            </a:r>
            <a:endParaRPr/>
          </a:p>
        </p:txBody>
      </p:sp>
      <p:sp>
        <p:nvSpPr>
          <p:cNvPr id="482" name="Google Shape;482;g13f0dbd458f_0_14"/>
          <p:cNvSpPr txBox="1"/>
          <p:nvPr/>
        </p:nvSpPr>
        <p:spPr>
          <a:xfrm>
            <a:off x="694525" y="4573450"/>
            <a:ext cx="7723500" cy="6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s" sz="1100">
                <a:latin typeface="Lato"/>
                <a:ea typeface="Lato"/>
                <a:cs typeface="Lato"/>
                <a:sym typeface="Lato"/>
              </a:rPr>
              <a:t>“</a:t>
            </a:r>
            <a:r>
              <a:rPr lang="es" sz="1100"/>
              <a:t>GANs Trained by a Two Time-Scale Update Rule Converge to a Local Nash Equilibrium</a:t>
            </a:r>
            <a:r>
              <a:rPr lang="es" sz="1100">
                <a:latin typeface="Lato"/>
                <a:ea typeface="Lato"/>
                <a:cs typeface="Lato"/>
                <a:sym typeface="Lato"/>
              </a:rPr>
              <a:t>”, </a:t>
            </a:r>
            <a:r>
              <a:rPr lang="es" sz="11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Link</a:t>
            </a:r>
            <a:endParaRPr sz="11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83" name="Google Shape;483;g13f0dbd458f_0_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5000" y="3272100"/>
            <a:ext cx="6816548" cy="46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13f0dbd458f_0_24"/>
          <p:cNvSpPr txBox="1"/>
          <p:nvPr>
            <p:ph type="title"/>
          </p:nvPr>
        </p:nvSpPr>
        <p:spPr>
          <a:xfrm>
            <a:off x="727650" y="580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Otras aplicaciones</a:t>
            </a:r>
            <a:endParaRPr/>
          </a:p>
        </p:txBody>
      </p:sp>
      <p:sp>
        <p:nvSpPr>
          <p:cNvPr id="489" name="Google Shape;489;g13f0dbd458f_0_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0" name="Google Shape;490;g13f0dbd458f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0000" y="1328825"/>
            <a:ext cx="7050250" cy="370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3f0bf72611_0_132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Aprendizaje semi supervisado con GAN</a:t>
            </a:r>
            <a:endParaRPr/>
          </a:p>
        </p:txBody>
      </p:sp>
      <p:sp>
        <p:nvSpPr>
          <p:cNvPr id="496" name="Google Shape;496;g13f0bf72611_0_132"/>
          <p:cNvSpPr txBox="1"/>
          <p:nvPr/>
        </p:nvSpPr>
        <p:spPr>
          <a:xfrm>
            <a:off x="236600" y="5069469"/>
            <a:ext cx="83211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GANs.png" id="497" name="Google Shape;497;g13f0bf72611_0_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6476" y="1049031"/>
            <a:ext cx="7135800" cy="223007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8" name="Google Shape;498;g13f0bf72611_0_1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5195" y="3687081"/>
            <a:ext cx="2077108" cy="1131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g13f0bf72611_0_1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20891" y="3687081"/>
            <a:ext cx="1665542" cy="12241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0" name="Google Shape;500;g13f0bf72611_0_132"/>
          <p:cNvCxnSpPr>
            <a:stCxn id="499" idx="3"/>
          </p:cNvCxnSpPr>
          <p:nvPr/>
        </p:nvCxnSpPr>
        <p:spPr>
          <a:xfrm>
            <a:off x="4986433" y="4299154"/>
            <a:ext cx="348900" cy="0"/>
          </a:xfrm>
          <a:prstGeom prst="straightConnector1">
            <a:avLst/>
          </a:prstGeom>
          <a:noFill/>
          <a:ln cap="flat" cmpd="sng" w="19050">
            <a:solidFill>
              <a:srgbClr val="1F497D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1" name="Google Shape;501;g13f0bf72611_0_132"/>
          <p:cNvSpPr/>
          <p:nvPr/>
        </p:nvSpPr>
        <p:spPr>
          <a:xfrm>
            <a:off x="6318733" y="2957546"/>
            <a:ext cx="564600" cy="646800"/>
          </a:xfrm>
          <a:prstGeom prst="upDownArrow">
            <a:avLst>
              <a:gd fmla="val 50000" name="adj1"/>
              <a:gd fmla="val 50000" name="adj2"/>
            </a:avLst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2" name="Google Shape;502;g13f0bf72611_0_1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41075" y="3554564"/>
            <a:ext cx="317118" cy="141063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3" name="Google Shape;503;g13f0bf72611_0_132"/>
          <p:cNvCxnSpPr/>
          <p:nvPr/>
        </p:nvCxnSpPr>
        <p:spPr>
          <a:xfrm flipH="1">
            <a:off x="7333498" y="3604417"/>
            <a:ext cx="627000" cy="596400"/>
          </a:xfrm>
          <a:prstGeom prst="straightConnector1">
            <a:avLst/>
          </a:prstGeom>
          <a:noFill/>
          <a:ln cap="flat" cmpd="sng" w="19050">
            <a:solidFill>
              <a:srgbClr val="1F497D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4" name="Google Shape;504;g13f0bf72611_0_132"/>
          <p:cNvCxnSpPr/>
          <p:nvPr/>
        </p:nvCxnSpPr>
        <p:spPr>
          <a:xfrm rot="10800000">
            <a:off x="7333447" y="4349499"/>
            <a:ext cx="646200" cy="577200"/>
          </a:xfrm>
          <a:prstGeom prst="straightConnector1">
            <a:avLst/>
          </a:prstGeom>
          <a:noFill/>
          <a:ln cap="flat" cmpd="sng" w="19050">
            <a:solidFill>
              <a:srgbClr val="1F497D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5" name="Google Shape;505;g13f0bf72611_0_132"/>
          <p:cNvSpPr txBox="1"/>
          <p:nvPr/>
        </p:nvSpPr>
        <p:spPr>
          <a:xfrm>
            <a:off x="86000" y="4247331"/>
            <a:ext cx="2522400" cy="66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Entrenamiento Supervisado</a:t>
            </a:r>
            <a:endParaRPr sz="16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6" name="Google Shape;506;g13f0bf72611_0_132"/>
          <p:cNvSpPr txBox="1"/>
          <p:nvPr/>
        </p:nvSpPr>
        <p:spPr>
          <a:xfrm>
            <a:off x="157975" y="1371369"/>
            <a:ext cx="2522400" cy="66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Entrenamiento No Supervisado</a:t>
            </a:r>
            <a:endParaRPr sz="16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13f0dbd458f_0_29"/>
          <p:cNvSpPr txBox="1"/>
          <p:nvPr>
            <p:ph type="title"/>
          </p:nvPr>
        </p:nvSpPr>
        <p:spPr>
          <a:xfrm>
            <a:off x="681950" y="538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Cycle GAN</a:t>
            </a:r>
            <a:endParaRPr/>
          </a:p>
        </p:txBody>
      </p:sp>
      <p:sp>
        <p:nvSpPr>
          <p:cNvPr id="512" name="Google Shape;512;g13f0dbd458f_0_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3" name="Google Shape;513;g13f0dbd458f_0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3275" y="1155823"/>
            <a:ext cx="4314301" cy="2158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14" name="Google Shape;514;g13f0dbd458f_0_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3300" y="2716528"/>
            <a:ext cx="4829698" cy="24812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105f3e89171_0_35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/>
          </a:p>
        </p:txBody>
      </p:sp>
      <p:sp>
        <p:nvSpPr>
          <p:cNvPr id="520" name="Google Shape;520;g105f3e89171_0_35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grpSp>
        <p:nvGrpSpPr>
          <p:cNvPr id="521" name="Google Shape;521;g105f3e89171_0_358"/>
          <p:cNvGrpSpPr/>
          <p:nvPr/>
        </p:nvGrpSpPr>
        <p:grpSpPr>
          <a:xfrm>
            <a:off x="1895599" y="591949"/>
            <a:ext cx="4943615" cy="4354984"/>
            <a:chOff x="877513" y="533100"/>
            <a:chExt cx="5365912" cy="4610400"/>
          </a:xfrm>
        </p:grpSpPr>
        <p:pic>
          <p:nvPicPr>
            <p:cNvPr id="522" name="Google Shape;522;g105f3e89171_0_35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77513" y="533100"/>
              <a:ext cx="2199725" cy="2199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3" name="Google Shape;523;g105f3e89171_0_35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043725" y="533113"/>
              <a:ext cx="2199700" cy="2199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4" name="Google Shape;524;g105f3e89171_0_35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877525" y="2943800"/>
              <a:ext cx="2199700" cy="2199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5" name="Google Shape;525;g105f3e89171_0_35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4043725" y="2881788"/>
              <a:ext cx="2199700" cy="2199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6" name="Google Shape;526;g105f3e89171_0_358"/>
            <p:cNvSpPr/>
            <p:nvPr/>
          </p:nvSpPr>
          <p:spPr>
            <a:xfrm>
              <a:off x="3188325" y="1455250"/>
              <a:ext cx="744300" cy="6000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CCCCCC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g105f3e89171_0_358"/>
            <p:cNvSpPr/>
            <p:nvPr/>
          </p:nvSpPr>
          <p:spPr>
            <a:xfrm>
              <a:off x="3188325" y="3743650"/>
              <a:ext cx="744300" cy="6000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CCCCCC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8" name="Google Shape;528;g105f3e89171_0_358"/>
          <p:cNvSpPr txBox="1"/>
          <p:nvPr/>
        </p:nvSpPr>
        <p:spPr>
          <a:xfrm>
            <a:off x="77775" y="4876875"/>
            <a:ext cx="88206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Jun-Yan Zhu, et al., 2017. </a:t>
            </a:r>
            <a:r>
              <a:rPr b="0" i="0" lang="es" sz="1000" u="none" cap="none" strike="noStrike">
                <a:solidFill>
                  <a:srgbClr val="000000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Unpaired Image-to-Image Translation using Cycle-Consistent Adversarial Networks</a:t>
            </a:r>
            <a:endParaRPr b="0" i="0" sz="1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105f3e89171_0_33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/>
          </a:p>
        </p:txBody>
      </p:sp>
      <p:sp>
        <p:nvSpPr>
          <p:cNvPr id="534" name="Google Shape;534;g105f3e89171_0_33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535" name="Google Shape;535;g105f3e89171_0_3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1975" y="974719"/>
            <a:ext cx="8536050" cy="3830555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g105f3e89171_0_336"/>
          <p:cNvSpPr txBox="1"/>
          <p:nvPr/>
        </p:nvSpPr>
        <p:spPr>
          <a:xfrm>
            <a:off x="77775" y="4876875"/>
            <a:ext cx="88206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Jun-Yan Zhu, et al., 2017. </a:t>
            </a:r>
            <a:r>
              <a:rPr b="0" i="0" lang="es" sz="1000" u="none" cap="none" strike="noStrike">
                <a:solidFill>
                  <a:srgbClr val="000000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Unpaired Image-to-Image Translation using Cycle-Consistent Adversarial Networks</a:t>
            </a:r>
            <a:endParaRPr b="0" i="0" sz="1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05f3e89171_0_15"/>
          <p:cNvSpPr txBox="1"/>
          <p:nvPr>
            <p:ph type="title"/>
          </p:nvPr>
        </p:nvSpPr>
        <p:spPr>
          <a:xfrm>
            <a:off x="729450" y="5335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/>
              <a:t>¿Qué aprenden las ConvNets?</a:t>
            </a:r>
            <a:endParaRPr/>
          </a:p>
        </p:txBody>
      </p:sp>
      <p:sp>
        <p:nvSpPr>
          <p:cNvPr id="118" name="Google Shape;118;g105f3e89171_0_15"/>
          <p:cNvSpPr txBox="1"/>
          <p:nvPr>
            <p:ph idx="1" type="body"/>
          </p:nvPr>
        </p:nvSpPr>
        <p:spPr>
          <a:xfrm>
            <a:off x="619375" y="1345150"/>
            <a:ext cx="7688700" cy="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s" sz="1400">
                <a:latin typeface="Montserrat"/>
                <a:ea typeface="Montserrat"/>
                <a:cs typeface="Montserrat"/>
                <a:sym typeface="Montserrat"/>
              </a:rPr>
              <a:t>Mirar patches que maximizan activaciones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s" sz="1400">
                <a:latin typeface="Montserrat"/>
                <a:ea typeface="Montserrat"/>
                <a:cs typeface="Montserrat"/>
                <a:sym typeface="Montserrat"/>
              </a:rPr>
              <a:t>¿Qué pasa en diferentes capas? Se hacen más complejos. Ejemplo de red similar a AlexNet: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9" name="Google Shape;119;g105f3e89171_0_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53050" y="2297200"/>
            <a:ext cx="2459174" cy="235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105f3e89171_0_15"/>
          <p:cNvSpPr txBox="1"/>
          <p:nvPr/>
        </p:nvSpPr>
        <p:spPr>
          <a:xfrm>
            <a:off x="3752850" y="2070275"/>
            <a:ext cx="517500" cy="1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s" sz="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Capa 2</a:t>
            </a:r>
            <a:endParaRPr b="0" i="0" sz="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1" name="Google Shape;121;g105f3e89171_0_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5325" y="2373400"/>
            <a:ext cx="2327525" cy="235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g105f3e89171_0_15"/>
          <p:cNvSpPr txBox="1"/>
          <p:nvPr/>
        </p:nvSpPr>
        <p:spPr>
          <a:xfrm>
            <a:off x="1120350" y="2143000"/>
            <a:ext cx="517500" cy="1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s" sz="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Capa 1</a:t>
            </a:r>
            <a:endParaRPr b="0" i="0" sz="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3" name="Google Shape;123;g105f3e89171_0_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39725" y="2192000"/>
            <a:ext cx="3196076" cy="240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g105f3e89171_0_15"/>
          <p:cNvSpPr txBox="1"/>
          <p:nvPr/>
        </p:nvSpPr>
        <p:spPr>
          <a:xfrm>
            <a:off x="6879012" y="1917875"/>
            <a:ext cx="517500" cy="1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s" sz="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Capa 3</a:t>
            </a:r>
            <a:endParaRPr b="0" i="0" sz="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5" name="Google Shape;125;g105f3e89171_0_15"/>
          <p:cNvSpPr txBox="1"/>
          <p:nvPr/>
        </p:nvSpPr>
        <p:spPr>
          <a:xfrm>
            <a:off x="399400" y="4721325"/>
            <a:ext cx="57321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“Visualizing and understanding Convolutional Networks”.  </a:t>
            </a:r>
            <a:r>
              <a:rPr b="0" i="0" lang="es" sz="1000" u="sng" cap="none" strike="noStrike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endParaRPr b="0" i="0" sz="1000" u="none" cap="none" strike="noStrik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105f3e89171_0_321"/>
          <p:cNvSpPr txBox="1"/>
          <p:nvPr>
            <p:ph type="title"/>
          </p:nvPr>
        </p:nvSpPr>
        <p:spPr>
          <a:xfrm>
            <a:off x="687400" y="5688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/>
              <a:t>Evolucion redes GAN</a:t>
            </a:r>
            <a:endParaRPr/>
          </a:p>
        </p:txBody>
      </p:sp>
      <p:sp>
        <p:nvSpPr>
          <p:cNvPr id="542" name="Google Shape;542;g105f3e89171_0_321"/>
          <p:cNvSpPr txBox="1"/>
          <p:nvPr>
            <p:ph idx="1" type="body"/>
          </p:nvPr>
        </p:nvSpPr>
        <p:spPr>
          <a:xfrm>
            <a:off x="729450" y="1401500"/>
            <a:ext cx="7688700" cy="29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543" name="Google Shape;543;g105f3e89171_0_3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48200" y="2361525"/>
            <a:ext cx="4097100" cy="230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4" name="Google Shape;544;g105f3e89171_0_3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6475" y="1401500"/>
            <a:ext cx="45720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545" name="Google Shape;545;g105f3e89171_0_321"/>
          <p:cNvSpPr txBox="1"/>
          <p:nvPr/>
        </p:nvSpPr>
        <p:spPr>
          <a:xfrm>
            <a:off x="77775" y="4800675"/>
            <a:ext cx="88206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Egor Zakharov, et al., 2019. Few-Shot Adversarial Learning of Realistic Neural Talking Head Models</a:t>
            </a:r>
            <a:endParaRPr b="0" i="0" sz="1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05f3e89171_0_223"/>
          <p:cNvSpPr txBox="1"/>
          <p:nvPr>
            <p:ph type="title"/>
          </p:nvPr>
        </p:nvSpPr>
        <p:spPr>
          <a:xfrm>
            <a:off x="729450" y="4804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/>
              <a:t>Image Super Resolution</a:t>
            </a:r>
            <a:endParaRPr/>
          </a:p>
        </p:txBody>
      </p:sp>
      <p:sp>
        <p:nvSpPr>
          <p:cNvPr id="551" name="Google Shape;551;g105f3e89171_0_223"/>
          <p:cNvSpPr txBox="1"/>
          <p:nvPr>
            <p:ph idx="1" type="body"/>
          </p:nvPr>
        </p:nvSpPr>
        <p:spPr>
          <a:xfrm>
            <a:off x="729450" y="1317400"/>
            <a:ext cx="7688700" cy="3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El problema de Image Super Resolution, o super resolución de imágenes intenta reconstruir una imagen de alta resolución de una imagen de baja resolución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En particular tenemos Single Image Super Resolution (SISR), que intenta hacerlo de una sola imagen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En general la relación entre I</a:t>
            </a:r>
            <a:r>
              <a:rPr baseline="30000" lang="es"/>
              <a:t>LR</a:t>
            </a:r>
            <a:r>
              <a:rPr lang="es"/>
              <a:t> y I</a:t>
            </a:r>
            <a:r>
              <a:rPr baseline="30000" lang="es"/>
              <a:t>HR</a:t>
            </a:r>
            <a:r>
              <a:rPr lang="es"/>
              <a:t> depende de la situación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Muchos estudios asumen que I</a:t>
            </a:r>
            <a:r>
              <a:rPr baseline="30000" lang="es"/>
              <a:t>LR</a:t>
            </a:r>
            <a:r>
              <a:rPr lang="es"/>
              <a:t> es una versión sub-sampleada de manera bicúbica de I</a:t>
            </a:r>
            <a:r>
              <a:rPr baseline="30000" lang="es"/>
              <a:t>HR</a:t>
            </a:r>
            <a:r>
              <a:rPr lang="es"/>
              <a:t>, pero hay otras transformaciones posibles: blur, ruido, etc.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Papers: </a:t>
            </a:r>
            <a:endParaRPr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s" sz="1200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Enhanced Deep Residual Networks for Single Image Super-Resolution</a:t>
            </a:r>
            <a:r>
              <a:rPr lang="es" sz="1200" u="sng">
                <a:solidFill>
                  <a:schemeClr val="hlink"/>
                </a:solidFill>
                <a:highlight>
                  <a:srgbClr val="FFFFFF"/>
                </a:highlight>
              </a:rPr>
              <a:t>, </a:t>
            </a:r>
            <a:endParaRPr sz="1200" u="sng">
              <a:solidFill>
                <a:schemeClr val="hlink"/>
              </a:solidFill>
              <a:highlight>
                <a:srgbClr val="FFFFFF"/>
              </a:highlight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s" sz="1200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Wide Activation for Efficient and Accurate Image Super-Resolution</a:t>
            </a:r>
            <a:r>
              <a:rPr lang="es" sz="1200" u="sng">
                <a:solidFill>
                  <a:schemeClr val="hlink"/>
                </a:solidFill>
                <a:highlight>
                  <a:srgbClr val="FFFFFF"/>
                </a:highlight>
              </a:rPr>
              <a:t>, </a:t>
            </a:r>
            <a:endParaRPr sz="1200" u="sng">
              <a:solidFill>
                <a:schemeClr val="hlink"/>
              </a:solidFill>
              <a:highlight>
                <a:srgbClr val="FFFFFF"/>
              </a:highlight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s" sz="1200" u="sng">
                <a:solidFill>
                  <a:schemeClr val="hlink"/>
                </a:solidFill>
                <a:highlight>
                  <a:srgbClr val="FFFFFF"/>
                </a:highlight>
                <a:hlinkClick r:id="rId5"/>
              </a:rPr>
              <a:t>Photo-Realistic Single Image Super-Resolution Using a Generative Adversarial Network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Ejemplo de </a:t>
            </a:r>
            <a:r>
              <a:rPr lang="es"/>
              <a:t>programación</a:t>
            </a:r>
            <a:r>
              <a:rPr lang="es"/>
              <a:t>:</a:t>
            </a:r>
            <a:endParaRPr/>
          </a:p>
          <a:p>
            <a:pPr indent="-298450" lvl="1" marL="914400" rtl="0" algn="l">
              <a:spcBef>
                <a:spcPts val="1600"/>
              </a:spcBef>
              <a:spcAft>
                <a:spcPts val="0"/>
              </a:spcAft>
              <a:buSzPts val="1100"/>
              <a:buChar char="○"/>
            </a:pPr>
            <a:r>
              <a:rPr lang="es" sz="1200" u="sng">
                <a:solidFill>
                  <a:schemeClr val="hlink"/>
                </a:solidFill>
                <a:highlight>
                  <a:srgbClr val="FFFFFF"/>
                </a:highlight>
                <a:hlinkClick r:id="rId6"/>
              </a:rPr>
              <a:t>https://github.com/krasserm/super-resolution</a:t>
            </a:r>
            <a:r>
              <a:rPr lang="es" sz="1200" u="sng">
                <a:solidFill>
                  <a:schemeClr val="hlink"/>
                </a:solidFill>
                <a:highlight>
                  <a:srgbClr val="FFFFFF"/>
                </a:highlight>
              </a:rPr>
              <a:t> 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105f3e89171_0_233"/>
          <p:cNvSpPr txBox="1"/>
          <p:nvPr>
            <p:ph type="title"/>
          </p:nvPr>
        </p:nvSpPr>
        <p:spPr>
          <a:xfrm>
            <a:off x="727650" y="5775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/>
              <a:t>Ejemplos de aplicaciones en la industria</a:t>
            </a:r>
            <a:endParaRPr/>
          </a:p>
        </p:txBody>
      </p:sp>
      <p:sp>
        <p:nvSpPr>
          <p:cNvPr id="557" name="Google Shape;557;g105f3e89171_0_233"/>
          <p:cNvSpPr txBox="1"/>
          <p:nvPr>
            <p:ph idx="1" type="body"/>
          </p:nvPr>
        </p:nvSpPr>
        <p:spPr>
          <a:xfrm>
            <a:off x="727650" y="1648375"/>
            <a:ext cx="7688700" cy="30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Aplicaciones en la industria:</a:t>
            </a:r>
            <a:endParaRPr sz="1300"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s" sz="1300"/>
              <a:t>Colorización automática: </a:t>
            </a:r>
            <a:r>
              <a:rPr lang="es" sz="1300" u="sng">
                <a:solidFill>
                  <a:schemeClr val="hlink"/>
                </a:solidFill>
                <a:hlinkClick r:id="rId3"/>
              </a:rPr>
              <a:t>https://youtu.be/ys5nMO4Q0iY</a:t>
            </a:r>
            <a:r>
              <a:rPr lang="es" sz="1300"/>
              <a:t> </a:t>
            </a:r>
            <a:endParaRPr sz="1300"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s" sz="1300"/>
              <a:t>DeepFakes: </a:t>
            </a:r>
            <a:r>
              <a:rPr lang="es" sz="1300" u="sng">
                <a:solidFill>
                  <a:schemeClr val="hlink"/>
                </a:solidFill>
                <a:hlinkClick r:id="rId4"/>
              </a:rPr>
              <a:t>https://youtu.be/MVBe6_o4cMI</a:t>
            </a:r>
            <a:r>
              <a:rPr lang="es" sz="1300"/>
              <a:t> </a:t>
            </a:r>
            <a:endParaRPr sz="1300"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s" sz="1300"/>
              <a:t>Videocall Enhancement </a:t>
            </a:r>
            <a:r>
              <a:rPr lang="es" sz="13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https://blogs.nvidia.com/blog/2020/10/05/gan-video-conferencing-maxine/</a:t>
            </a:r>
            <a:r>
              <a:rPr lang="es" sz="1300"/>
              <a:t> </a:t>
            </a:r>
            <a:endParaRPr sz="1300"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s" sz="1300"/>
              <a:t>Aplicación práctica de super resolution: renderización 3D (ejemplo, juegos)</a:t>
            </a:r>
            <a:endParaRPr sz="130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05f3e89171_0_238"/>
          <p:cNvSpPr txBox="1"/>
          <p:nvPr>
            <p:ph type="title"/>
          </p:nvPr>
        </p:nvSpPr>
        <p:spPr>
          <a:xfrm>
            <a:off x="692775" y="5702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/>
              <a:t>NVIDIA Deep Learning Super Sampling (DLSS)</a:t>
            </a:r>
            <a:endParaRPr/>
          </a:p>
        </p:txBody>
      </p:sp>
      <p:sp>
        <p:nvSpPr>
          <p:cNvPr id="563" name="Google Shape;563;g105f3e89171_0_238"/>
          <p:cNvSpPr txBox="1"/>
          <p:nvPr>
            <p:ph idx="1" type="body"/>
          </p:nvPr>
        </p:nvSpPr>
        <p:spPr>
          <a:xfrm>
            <a:off x="664125" y="4032975"/>
            <a:ext cx="7746000" cy="9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s" sz="12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https://www.nvidia.com/en-us/geforce/news/nvidia-dlss-2-0-a-big-leap-in-ai-rendering/</a:t>
            </a:r>
            <a:r>
              <a:rPr lang="es" sz="12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s" sz="1200">
                <a:latin typeface="Montserrat"/>
                <a:ea typeface="Montserrat"/>
                <a:cs typeface="Montserrat"/>
                <a:sym typeface="Montserrat"/>
              </a:rPr>
              <a:t>Mejora la imagen y a su vez la performance en más de 50%+ y a veces más de 70%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s" sz="12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https://www.youtube.com/watch?v=ccPUj5cCs4c&amp;feature=youtu.be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s" sz="12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https://youtu.be/KwDs6LrocR4</a:t>
            </a:r>
            <a:r>
              <a:rPr lang="es" sz="12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64" name="Google Shape;564;g105f3e89171_0_23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3975" y="1411925"/>
            <a:ext cx="7426308" cy="262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1046f9856a5_0_5"/>
          <p:cNvSpPr txBox="1"/>
          <p:nvPr>
            <p:ph type="title"/>
          </p:nvPr>
        </p:nvSpPr>
        <p:spPr>
          <a:xfrm>
            <a:off x="727650" y="6045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Trabajo Final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g105f3e89171_0_26"/>
          <p:cNvPicPr preferRelativeResize="0"/>
          <p:nvPr/>
        </p:nvPicPr>
        <p:blipFill rotWithShape="1">
          <a:blip r:embed="rId3">
            <a:alphaModFix/>
          </a:blip>
          <a:srcRect b="0" l="0" r="0" t="52880"/>
          <a:stretch/>
        </p:blipFill>
        <p:spPr>
          <a:xfrm>
            <a:off x="535625" y="2032150"/>
            <a:ext cx="1915300" cy="2225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g105f3e89171_0_26"/>
          <p:cNvSpPr txBox="1"/>
          <p:nvPr/>
        </p:nvSpPr>
        <p:spPr>
          <a:xfrm>
            <a:off x="535625" y="1605200"/>
            <a:ext cx="990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Capa 4: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2" name="Google Shape;132;g105f3e89171_0_26"/>
          <p:cNvSpPr txBox="1"/>
          <p:nvPr/>
        </p:nvSpPr>
        <p:spPr>
          <a:xfrm>
            <a:off x="4284725" y="1605200"/>
            <a:ext cx="990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Capa 5: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3" name="Google Shape;133;g105f3e89171_0_26"/>
          <p:cNvPicPr preferRelativeResize="0"/>
          <p:nvPr/>
        </p:nvPicPr>
        <p:blipFill rotWithShape="1">
          <a:blip r:embed="rId4">
            <a:alphaModFix/>
          </a:blip>
          <a:srcRect b="53736" l="0" r="0" t="0"/>
          <a:stretch/>
        </p:blipFill>
        <p:spPr>
          <a:xfrm>
            <a:off x="6688675" y="1957400"/>
            <a:ext cx="1969425" cy="222524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105f3e89171_0_26"/>
          <p:cNvSpPr txBox="1"/>
          <p:nvPr/>
        </p:nvSpPr>
        <p:spPr>
          <a:xfrm>
            <a:off x="399400" y="4721325"/>
            <a:ext cx="57321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“Visualizing and understanding Convolutional Networks”.  </a:t>
            </a:r>
            <a:r>
              <a:rPr b="0" i="0" lang="es" sz="1000" u="sng" cap="none" strike="noStrike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endParaRPr b="0" i="0" sz="1000" u="none" cap="none" strike="noStrik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5" name="Google Shape;135;g105f3e89171_0_26"/>
          <p:cNvPicPr preferRelativeResize="0"/>
          <p:nvPr/>
        </p:nvPicPr>
        <p:blipFill rotWithShape="1">
          <a:blip r:embed="rId3">
            <a:alphaModFix/>
          </a:blip>
          <a:srcRect b="53876" l="0" r="0" t="0"/>
          <a:stretch/>
        </p:blipFill>
        <p:spPr>
          <a:xfrm>
            <a:off x="2450925" y="2055650"/>
            <a:ext cx="1915300" cy="217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g105f3e89171_0_26"/>
          <p:cNvPicPr preferRelativeResize="0"/>
          <p:nvPr/>
        </p:nvPicPr>
        <p:blipFill rotWithShape="1">
          <a:blip r:embed="rId4">
            <a:alphaModFix/>
          </a:blip>
          <a:srcRect b="0" l="0" r="0" t="52670"/>
          <a:stretch/>
        </p:blipFill>
        <p:spPr>
          <a:xfrm>
            <a:off x="4765100" y="1957400"/>
            <a:ext cx="1969425" cy="22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g105f3e89171_0_26"/>
          <p:cNvSpPr txBox="1"/>
          <p:nvPr>
            <p:ph type="title"/>
          </p:nvPr>
        </p:nvSpPr>
        <p:spPr>
          <a:xfrm>
            <a:off x="729450" y="5335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/>
              <a:t>¿Qué aprenden las ConvNets?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05f3e89171_0_33"/>
          <p:cNvSpPr txBox="1"/>
          <p:nvPr>
            <p:ph type="title"/>
          </p:nvPr>
        </p:nvSpPr>
        <p:spPr>
          <a:xfrm>
            <a:off x="727650" y="5262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/>
              <a:t>Cómo definir la función de costo</a:t>
            </a:r>
            <a:endParaRPr/>
          </a:p>
        </p:txBody>
      </p:sp>
      <p:sp>
        <p:nvSpPr>
          <p:cNvPr id="143" name="Google Shape;143;g105f3e89171_0_33"/>
          <p:cNvSpPr txBox="1"/>
          <p:nvPr>
            <p:ph idx="1" type="body"/>
          </p:nvPr>
        </p:nvSpPr>
        <p:spPr>
          <a:xfrm>
            <a:off x="4203175" y="1684500"/>
            <a:ext cx="4722300" cy="5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s" sz="2000"/>
              <a:t>J(G) = α J</a:t>
            </a:r>
            <a:r>
              <a:rPr baseline="-25000" lang="es" sz="2000"/>
              <a:t>content</a:t>
            </a:r>
            <a:r>
              <a:rPr lang="es" sz="2000"/>
              <a:t>(C,G) + β J</a:t>
            </a:r>
            <a:r>
              <a:rPr baseline="-25000" lang="es" sz="2000"/>
              <a:t>style</a:t>
            </a:r>
            <a:r>
              <a:rPr lang="es" sz="2000"/>
              <a:t>(S,G)</a:t>
            </a:r>
            <a:endParaRPr sz="2000"/>
          </a:p>
        </p:txBody>
      </p:sp>
      <p:pic>
        <p:nvPicPr>
          <p:cNvPr id="144" name="Google Shape;144;g105f3e89171_0_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9523" y="1290025"/>
            <a:ext cx="4243624" cy="3828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05f3e89171_0_39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/>
              <a:t>Procedimiento</a:t>
            </a:r>
            <a:endParaRPr/>
          </a:p>
        </p:txBody>
      </p:sp>
      <p:sp>
        <p:nvSpPr>
          <p:cNvPr id="150" name="Google Shape;150;g105f3e89171_0_3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Inicialización aleatoria de una imagen G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s" sz="1400"/>
              <a:t>Descendemos en la dirección del gradiente de </a:t>
            </a:r>
            <a:r>
              <a:rPr b="1" lang="es" sz="1400"/>
              <a:t>J(G)</a:t>
            </a:r>
            <a:endParaRPr b="1"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s" sz="1400"/>
              <a:t>G := G - ∂J/∂G (G)</a:t>
            </a:r>
            <a:endParaRPr b="1"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